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4" r:id="rId3"/>
    <p:sldId id="265" r:id="rId4"/>
    <p:sldId id="266" r:id="rId5"/>
    <p:sldId id="267" r:id="rId6"/>
    <p:sldId id="268" r:id="rId7"/>
    <p:sldId id="269" r:id="rId8"/>
    <p:sldId id="270" r:id="rId9"/>
    <p:sldId id="258" r:id="rId10"/>
    <p:sldId id="272" r:id="rId11"/>
    <p:sldId id="257" r:id="rId12"/>
    <p:sldId id="273" r:id="rId13"/>
    <p:sldId id="274" r:id="rId14"/>
    <p:sldId id="275" r:id="rId15"/>
    <p:sldId id="276" r:id="rId16"/>
    <p:sldId id="277" r:id="rId17"/>
    <p:sldId id="278" r:id="rId18"/>
    <p:sldId id="259" r:id="rId19"/>
    <p:sldId id="260" r:id="rId20"/>
    <p:sldId id="279" r:id="rId21"/>
    <p:sldId id="280" r:id="rId22"/>
    <p:sldId id="281" r:id="rId23"/>
    <p:sldId id="282" r:id="rId24"/>
    <p:sldId id="283" r:id="rId25"/>
    <p:sldId id="284" r:id="rId26"/>
    <p:sldId id="285" r:id="rId27"/>
    <p:sldId id="286" r:id="rId28"/>
    <p:sldId id="261" r:id="rId29"/>
    <p:sldId id="262" r:id="rId30"/>
    <p:sldId id="263" r:id="rId31"/>
    <p:sldId id="271"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6" d="100"/>
          <a:sy n="56" d="100"/>
        </p:scale>
        <p:origin x="627" y="4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818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8229600"/>
          </a:xfrm>
          <a:prstGeom prst="rect">
            <a:avLst/>
          </a:prstGeom>
          <a:solidFill>
            <a:srgbClr val="FBFCFE"/>
          </a:solidFill>
          <a:ln/>
        </p:spPr>
        <p:txBody>
          <a:bodyPr/>
          <a:lstStyle/>
          <a:p>
            <a:endParaRPr lang="es-AR"/>
          </a:p>
        </p:txBody>
      </p:sp>
      <p:sp>
        <p:nvSpPr>
          <p:cNvPr id="5" name="Text 2"/>
          <p:cNvSpPr/>
          <p:nvPr/>
        </p:nvSpPr>
        <p:spPr>
          <a:xfrm>
            <a:off x="864037" y="1443990"/>
            <a:ext cx="7415927" cy="3193971"/>
          </a:xfrm>
          <a:prstGeom prst="rect">
            <a:avLst/>
          </a:prstGeom>
          <a:noFill/>
          <a:ln/>
        </p:spPr>
        <p:txBody>
          <a:bodyPr wrap="square" rtlCol="0" anchor="t"/>
          <a:lstStyle/>
          <a:p>
            <a:pPr marL="0" indent="0">
              <a:lnSpc>
                <a:spcPts val="8384"/>
              </a:lnSpc>
              <a:buNone/>
            </a:pPr>
            <a:r>
              <a:rPr lang="en-US" sz="6707" dirty="0">
                <a:solidFill>
                  <a:srgbClr val="3257B8"/>
                </a:solidFill>
                <a:latin typeface="Roboto Slab" pitchFamily="34" charset="0"/>
                <a:ea typeface="Roboto Slab" pitchFamily="34" charset="-122"/>
                <a:cs typeface="Roboto Slab" pitchFamily="34" charset="-120"/>
              </a:rPr>
              <a:t>Unidad 2: Introducción a Big Data</a:t>
            </a:r>
            <a:endParaRPr lang="en-US" sz="6707" dirty="0"/>
          </a:p>
        </p:txBody>
      </p:sp>
      <p:sp>
        <p:nvSpPr>
          <p:cNvPr id="6" name="Text 3"/>
          <p:cNvSpPr/>
          <p:nvPr/>
        </p:nvSpPr>
        <p:spPr>
          <a:xfrm>
            <a:off x="864037" y="5008245"/>
            <a:ext cx="7415927" cy="395049"/>
          </a:xfrm>
          <a:prstGeom prst="rect">
            <a:avLst/>
          </a:prstGeom>
          <a:noFill/>
          <a:ln/>
        </p:spPr>
        <p:txBody>
          <a:bodyPr wrap="none" rtlCol="0" anchor="t"/>
          <a:lstStyle/>
          <a:p>
            <a:pPr marL="0" indent="0">
              <a:lnSpc>
                <a:spcPts val="3110"/>
              </a:lnSpc>
              <a:buNone/>
            </a:pPr>
            <a:endParaRPr lang="en-US" sz="1944" dirty="0"/>
          </a:p>
        </p:txBody>
      </p:sp>
      <p:sp>
        <p:nvSpPr>
          <p:cNvPr id="8" name="Shape 5"/>
          <p:cNvSpPr/>
          <p:nvPr/>
        </p:nvSpPr>
        <p:spPr>
          <a:xfrm>
            <a:off x="864037" y="6372106"/>
            <a:ext cx="394930" cy="394930"/>
          </a:xfrm>
          <a:prstGeom prst="roundRect">
            <a:avLst>
              <a:gd name="adj" fmla="val 23151155"/>
            </a:avLst>
          </a:prstGeom>
          <a:noFill/>
          <a:ln w="7620">
            <a:solidFill>
              <a:srgbClr val="FFFFFF"/>
            </a:solidFill>
            <a:prstDash val="solid"/>
          </a:ln>
        </p:spPr>
        <p:txBody>
          <a:bodyPr/>
          <a:lstStyle/>
          <a:p>
            <a:endParaRPr lang="es-AR"/>
          </a:p>
        </p:txBody>
      </p:sp>
      <p:pic>
        <p:nvPicPr>
          <p:cNvPr id="12" name="Imagen 11">
            <a:extLst>
              <a:ext uri="{FF2B5EF4-FFF2-40B4-BE49-F238E27FC236}">
                <a16:creationId xmlns:a16="http://schemas.microsoft.com/office/drawing/2014/main" id="{9DEE7F6A-E608-AE3E-D086-2C04B5708623}"/>
              </a:ext>
            </a:extLst>
          </p:cNvPr>
          <p:cNvPicPr>
            <a:picLocks noChangeAspect="1"/>
          </p:cNvPicPr>
          <p:nvPr/>
        </p:nvPicPr>
        <p:blipFill>
          <a:blip r:embed="rId3"/>
          <a:stretch>
            <a:fillRect/>
          </a:stretch>
        </p:blipFill>
        <p:spPr>
          <a:xfrm>
            <a:off x="6623825" y="133815"/>
            <a:ext cx="7683190" cy="76831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284803"/>
            <a:ext cx="7415927" cy="2129314"/>
          </a:xfrm>
          <a:prstGeom prst="rect">
            <a:avLst/>
          </a:prstGeom>
          <a:noFill/>
          <a:ln/>
        </p:spPr>
        <p:txBody>
          <a:bodyPr wrap="square" rtlCol="0" anchor="t"/>
          <a:lstStyle/>
          <a:p>
            <a:pPr marL="0" indent="0">
              <a:lnSpc>
                <a:spcPts val="8384"/>
              </a:lnSpc>
              <a:buNone/>
            </a:pPr>
            <a:r>
              <a:rPr lang="en-US" sz="6707" dirty="0">
                <a:solidFill>
                  <a:srgbClr val="3257B8"/>
                </a:solidFill>
                <a:latin typeface="Roboto Slab" pitchFamily="34" charset="0"/>
                <a:ea typeface="Roboto Slab" pitchFamily="34" charset="-122"/>
                <a:cs typeface="Roboto Slab" pitchFamily="34" charset="-120"/>
              </a:rPr>
              <a:t>Las 7 Vs del Big Data</a:t>
            </a:r>
            <a:endParaRPr lang="en-US" sz="6707" dirty="0"/>
          </a:p>
        </p:txBody>
      </p:sp>
      <p:sp>
        <p:nvSpPr>
          <p:cNvPr id="6" name="Text 3"/>
          <p:cNvSpPr/>
          <p:nvPr/>
        </p:nvSpPr>
        <p:spPr>
          <a:xfrm>
            <a:off x="864037" y="3784402"/>
            <a:ext cx="7415927" cy="3160395"/>
          </a:xfrm>
          <a:prstGeom prst="rect">
            <a:avLst/>
          </a:prstGeom>
          <a:noFill/>
          <a:ln/>
        </p:spPr>
        <p:txBody>
          <a:bodyPr wrap="square" rtlCol="0" anchor="t"/>
          <a:lstStyle/>
          <a:p>
            <a:pPr marL="0" indent="0">
              <a:lnSpc>
                <a:spcPts val="3110"/>
              </a:lnSpc>
              <a:buNone/>
            </a:pPr>
            <a:r>
              <a:rPr lang="en-US" sz="2400" dirty="0">
                <a:solidFill>
                  <a:srgbClr val="15213F"/>
                </a:solidFill>
                <a:latin typeface="Roboto" pitchFamily="34" charset="0"/>
                <a:ea typeface="Roboto" pitchFamily="34" charset="-122"/>
                <a:cs typeface="Roboto" pitchFamily="34" charset="-120"/>
              </a:rPr>
              <a:t>El concepto de Big Data se refiere a los grandes volúmenes de datos que se generan de forma rápida y que presentan una gran variedad de formatos. </a:t>
            </a:r>
          </a:p>
          <a:p>
            <a:pPr marL="0" indent="0">
              <a:lnSpc>
                <a:spcPts val="3110"/>
              </a:lnSpc>
              <a:buNone/>
            </a:pPr>
            <a:r>
              <a:rPr lang="en-US" sz="2400" dirty="0">
                <a:solidFill>
                  <a:srgbClr val="15213F"/>
                </a:solidFill>
                <a:latin typeface="Roboto" pitchFamily="34" charset="0"/>
                <a:ea typeface="Roboto" pitchFamily="34" charset="-122"/>
                <a:cs typeface="Roboto" pitchFamily="34" charset="-120"/>
              </a:rPr>
              <a:t>Las siete características clave que definen al Big Data: volumen, velocidad, variedad, veracidad, viabilidad, visualización y valor. </a:t>
            </a:r>
            <a:endParaRPr lang="en-US" sz="240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492543" y="270867"/>
            <a:ext cx="7934325" cy="1080135"/>
          </a:xfrm>
          <a:prstGeom prst="rect">
            <a:avLst/>
          </a:prstGeom>
          <a:noFill/>
          <a:ln/>
        </p:spPr>
        <p:txBody>
          <a:bodyPr wrap="square" rtlCol="0" anchor="t"/>
          <a:lstStyle/>
          <a:p>
            <a:pPr marL="0" indent="0">
              <a:lnSpc>
                <a:spcPts val="4253"/>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1 – </a:t>
            </a:r>
            <a:r>
              <a:rPr lang="en-US" sz="4000" dirty="0" err="1">
                <a:solidFill>
                  <a:srgbClr val="3257B8"/>
                </a:solidFill>
                <a:latin typeface="Arial" panose="020B0604020202020204" pitchFamily="34" charset="0"/>
                <a:ea typeface="Roboto Slab" pitchFamily="34" charset="-122"/>
                <a:cs typeface="Arial" panose="020B0604020202020204" pitchFamily="34" charset="0"/>
              </a:rPr>
              <a:t>Volumen</a:t>
            </a:r>
            <a:endParaRPr lang="en-US" sz="4000"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4253"/>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 La Característica Clave del Big Data</a:t>
            </a:r>
            <a:endParaRPr lang="en-US" sz="4000" dirty="0">
              <a:latin typeface="Arial" panose="020B0604020202020204" pitchFamily="34" charset="0"/>
              <a:cs typeface="Arial" panose="020B0604020202020204" pitchFamily="34" charset="0"/>
            </a:endParaRPr>
          </a:p>
        </p:txBody>
      </p:sp>
      <p:sp>
        <p:nvSpPr>
          <p:cNvPr id="6" name="Shape 3"/>
          <p:cNvSpPr/>
          <p:nvPr/>
        </p:nvSpPr>
        <p:spPr>
          <a:xfrm>
            <a:off x="604837" y="1447026"/>
            <a:ext cx="7934325" cy="1825347"/>
          </a:xfrm>
          <a:prstGeom prst="roundRect">
            <a:avLst>
              <a:gd name="adj" fmla="val 1420"/>
            </a:avLst>
          </a:prstGeom>
          <a:solidFill>
            <a:srgbClr val="E9ECF2"/>
          </a:solidFill>
          <a:ln/>
        </p:spPr>
      </p:sp>
      <p:sp>
        <p:nvSpPr>
          <p:cNvPr id="7" name="Text 4"/>
          <p:cNvSpPr/>
          <p:nvPr/>
        </p:nvSpPr>
        <p:spPr>
          <a:xfrm>
            <a:off x="777597" y="1619785"/>
            <a:ext cx="2160270" cy="269915"/>
          </a:xfrm>
          <a:prstGeom prst="rect">
            <a:avLst/>
          </a:prstGeom>
          <a:noFill/>
          <a:ln/>
        </p:spPr>
        <p:txBody>
          <a:bodyPr wrap="none" rtlCol="0" anchor="t"/>
          <a:lstStyle/>
          <a:p>
            <a:pPr marL="0" indent="0">
              <a:lnSpc>
                <a:spcPts val="2126"/>
              </a:lnSpc>
              <a:buNone/>
            </a:pPr>
            <a:r>
              <a:rPr lang="en-US" sz="2000" dirty="0">
                <a:solidFill>
                  <a:srgbClr val="15213F"/>
                </a:solidFill>
                <a:latin typeface="Arial" panose="020B0604020202020204" pitchFamily="34" charset="0"/>
                <a:ea typeface="Roboto Slab" pitchFamily="34" charset="-122"/>
                <a:cs typeface="Arial" panose="020B0604020202020204" pitchFamily="34" charset="0"/>
              </a:rPr>
              <a:t>Cantidades Masivas</a:t>
            </a:r>
            <a:endParaRPr lang="en-US" sz="2000" dirty="0">
              <a:latin typeface="Arial" panose="020B0604020202020204" pitchFamily="34" charset="0"/>
              <a:cs typeface="Arial" panose="020B0604020202020204" pitchFamily="34" charset="0"/>
            </a:endParaRPr>
          </a:p>
        </p:txBody>
      </p:sp>
      <p:sp>
        <p:nvSpPr>
          <p:cNvPr id="8" name="Text 5"/>
          <p:cNvSpPr/>
          <p:nvPr/>
        </p:nvSpPr>
        <p:spPr>
          <a:xfrm>
            <a:off x="777597" y="1993284"/>
            <a:ext cx="7588806" cy="1106329"/>
          </a:xfrm>
          <a:prstGeom prst="rect">
            <a:avLst/>
          </a:prstGeom>
          <a:noFill/>
          <a:ln/>
        </p:spPr>
        <p:txBody>
          <a:bodyPr wrap="square" rtlCol="0" anchor="t"/>
          <a:lstStyle/>
          <a:p>
            <a:pPr marL="0" indent="0">
              <a:lnSpc>
                <a:spcPts val="2177"/>
              </a:lnSpc>
              <a:buNone/>
            </a:pPr>
            <a:r>
              <a:rPr lang="en-US" sz="1600" dirty="0">
                <a:solidFill>
                  <a:srgbClr val="15213F"/>
                </a:solidFill>
                <a:latin typeface="Arial" panose="020B0604020202020204" pitchFamily="34" charset="0"/>
                <a:ea typeface="Roboto" pitchFamily="34" charset="-122"/>
                <a:cs typeface="Arial" panose="020B0604020202020204" pitchFamily="34" charset="0"/>
              </a:rPr>
              <a:t>El volumen es la característica más asociada al Big Data. Se refiere a la enorme cantidad de datos que se generan y almacenan, a menudo en el orden de terabytes o incluso petabytes. Esta escala de datos requiere de tecnologías y técnicas especializadas para su captura, almacenamiento y procesamiento.</a:t>
            </a:r>
            <a:endParaRPr lang="en-US" sz="1600" dirty="0">
              <a:latin typeface="Arial" panose="020B0604020202020204" pitchFamily="34" charset="0"/>
              <a:cs typeface="Arial" panose="020B0604020202020204" pitchFamily="34" charset="0"/>
            </a:endParaRPr>
          </a:p>
        </p:txBody>
      </p:sp>
      <p:sp>
        <p:nvSpPr>
          <p:cNvPr id="9" name="Shape 6"/>
          <p:cNvSpPr/>
          <p:nvPr/>
        </p:nvSpPr>
        <p:spPr>
          <a:xfrm>
            <a:off x="604837" y="3460373"/>
            <a:ext cx="7934325" cy="1778853"/>
          </a:xfrm>
          <a:prstGeom prst="roundRect">
            <a:avLst>
              <a:gd name="adj" fmla="val 1674"/>
            </a:avLst>
          </a:prstGeom>
          <a:solidFill>
            <a:srgbClr val="E9ECF2"/>
          </a:solidFill>
          <a:ln/>
        </p:spPr>
      </p:sp>
      <p:sp>
        <p:nvSpPr>
          <p:cNvPr id="10" name="Text 7"/>
          <p:cNvSpPr/>
          <p:nvPr/>
        </p:nvSpPr>
        <p:spPr>
          <a:xfrm>
            <a:off x="777597" y="3633132"/>
            <a:ext cx="2243257" cy="269915"/>
          </a:xfrm>
          <a:prstGeom prst="rect">
            <a:avLst/>
          </a:prstGeom>
          <a:noFill/>
          <a:ln/>
        </p:spPr>
        <p:txBody>
          <a:bodyPr wrap="none" rtlCol="0" anchor="t"/>
          <a:lstStyle/>
          <a:p>
            <a:pPr marL="0" indent="0">
              <a:lnSpc>
                <a:spcPts val="2126"/>
              </a:lnSpc>
              <a:buNone/>
            </a:pPr>
            <a:r>
              <a:rPr lang="en-US" sz="2000" dirty="0">
                <a:solidFill>
                  <a:srgbClr val="15213F"/>
                </a:solidFill>
                <a:latin typeface="Arial" panose="020B0604020202020204" pitchFamily="34" charset="0"/>
                <a:ea typeface="Roboto Slab" pitchFamily="34" charset="-122"/>
                <a:cs typeface="Arial" panose="020B0604020202020204" pitchFamily="34" charset="0"/>
              </a:rPr>
              <a:t>Diversidad de Fuentes</a:t>
            </a:r>
            <a:endParaRPr lang="en-US" sz="2000" dirty="0">
              <a:latin typeface="Arial" panose="020B0604020202020204" pitchFamily="34" charset="0"/>
              <a:cs typeface="Arial" panose="020B0604020202020204" pitchFamily="34" charset="0"/>
            </a:endParaRPr>
          </a:p>
        </p:txBody>
      </p:sp>
      <p:sp>
        <p:nvSpPr>
          <p:cNvPr id="11" name="Text 8"/>
          <p:cNvSpPr/>
          <p:nvPr/>
        </p:nvSpPr>
        <p:spPr>
          <a:xfrm>
            <a:off x="777597" y="4006631"/>
            <a:ext cx="7588806" cy="829747"/>
          </a:xfrm>
          <a:prstGeom prst="rect">
            <a:avLst/>
          </a:prstGeom>
          <a:noFill/>
          <a:ln/>
        </p:spPr>
        <p:txBody>
          <a:bodyPr wrap="square" rtlCol="0" anchor="t"/>
          <a:lstStyle/>
          <a:p>
            <a:pPr marL="0" indent="0">
              <a:lnSpc>
                <a:spcPts val="2177"/>
              </a:lnSpc>
              <a:buNone/>
            </a:pPr>
            <a:r>
              <a:rPr lang="en-US" sz="1600" dirty="0">
                <a:solidFill>
                  <a:srgbClr val="15213F"/>
                </a:solidFill>
                <a:latin typeface="Arial" panose="020B0604020202020204" pitchFamily="34" charset="0"/>
                <a:ea typeface="Roboto" pitchFamily="34" charset="-122"/>
                <a:cs typeface="Arial" panose="020B0604020202020204" pitchFamily="34" charset="0"/>
              </a:rPr>
              <a:t>Los datos provienen de una amplia variedad de fuentes, como redes sociales, sensores, registros de transacciones, correos electrónicos, entre otros. Esta diversidad contribuye al volumen creciente de información que las organizaciones deben gestionar.</a:t>
            </a:r>
            <a:endParaRPr lang="en-US" sz="1600" dirty="0">
              <a:latin typeface="Arial" panose="020B0604020202020204" pitchFamily="34" charset="0"/>
              <a:cs typeface="Arial" panose="020B0604020202020204" pitchFamily="34" charset="0"/>
            </a:endParaRPr>
          </a:p>
        </p:txBody>
      </p:sp>
      <p:sp>
        <p:nvSpPr>
          <p:cNvPr id="12" name="Shape 9"/>
          <p:cNvSpPr/>
          <p:nvPr/>
        </p:nvSpPr>
        <p:spPr>
          <a:xfrm>
            <a:off x="604837" y="5382636"/>
            <a:ext cx="7934325" cy="1916522"/>
          </a:xfrm>
          <a:prstGeom prst="roundRect">
            <a:avLst>
              <a:gd name="adj" fmla="val 1674"/>
            </a:avLst>
          </a:prstGeom>
          <a:solidFill>
            <a:srgbClr val="E9ECF2"/>
          </a:solidFill>
          <a:ln/>
        </p:spPr>
      </p:sp>
      <p:sp>
        <p:nvSpPr>
          <p:cNvPr id="13" name="Text 10"/>
          <p:cNvSpPr/>
          <p:nvPr/>
        </p:nvSpPr>
        <p:spPr>
          <a:xfrm>
            <a:off x="777597" y="5555396"/>
            <a:ext cx="2160270" cy="269915"/>
          </a:xfrm>
          <a:prstGeom prst="rect">
            <a:avLst/>
          </a:prstGeom>
          <a:noFill/>
          <a:ln/>
        </p:spPr>
        <p:txBody>
          <a:bodyPr wrap="none" rtlCol="0" anchor="t"/>
          <a:lstStyle/>
          <a:p>
            <a:pPr marL="0" indent="0">
              <a:lnSpc>
                <a:spcPts val="2126"/>
              </a:lnSpc>
              <a:buNone/>
            </a:pPr>
            <a:r>
              <a:rPr lang="en-US" sz="2000" dirty="0">
                <a:solidFill>
                  <a:srgbClr val="15213F"/>
                </a:solidFill>
                <a:latin typeface="Arial" panose="020B0604020202020204" pitchFamily="34" charset="0"/>
                <a:ea typeface="Roboto Slab" pitchFamily="34" charset="-122"/>
                <a:cs typeface="Arial" panose="020B0604020202020204" pitchFamily="34" charset="0"/>
              </a:rPr>
              <a:t>Valor Potencial</a:t>
            </a:r>
            <a:endParaRPr lang="en-US" sz="2000" dirty="0">
              <a:latin typeface="Arial" panose="020B0604020202020204" pitchFamily="34" charset="0"/>
              <a:cs typeface="Arial" panose="020B0604020202020204" pitchFamily="34" charset="0"/>
            </a:endParaRPr>
          </a:p>
        </p:txBody>
      </p:sp>
      <p:sp>
        <p:nvSpPr>
          <p:cNvPr id="14" name="Text 11"/>
          <p:cNvSpPr/>
          <p:nvPr/>
        </p:nvSpPr>
        <p:spPr>
          <a:xfrm>
            <a:off x="777597" y="5928895"/>
            <a:ext cx="7588806" cy="829747"/>
          </a:xfrm>
          <a:prstGeom prst="rect">
            <a:avLst/>
          </a:prstGeom>
          <a:noFill/>
          <a:ln/>
        </p:spPr>
        <p:txBody>
          <a:bodyPr wrap="square" rtlCol="0" anchor="t"/>
          <a:lstStyle/>
          <a:p>
            <a:pPr marL="0" indent="0">
              <a:lnSpc>
                <a:spcPts val="2177"/>
              </a:lnSpc>
              <a:buNone/>
            </a:pPr>
            <a:r>
              <a:rPr lang="en-US" sz="1600" dirty="0">
                <a:solidFill>
                  <a:srgbClr val="15213F"/>
                </a:solidFill>
                <a:latin typeface="Arial" panose="020B0604020202020204" pitchFamily="34" charset="0"/>
                <a:ea typeface="Roboto" pitchFamily="34" charset="-122"/>
                <a:cs typeface="Arial" panose="020B0604020202020204" pitchFamily="34" charset="0"/>
              </a:rPr>
              <a:t>Si bien el volumen de datos puede parecer abrumador, representa un enorme potencial de valor. Al analizar y extraer insights de estos grandes conjuntos de datos, las organizaciones pueden tomar decisiones más informadas, mejorar sus operaciones y generar nuevas oportunidades de negocio.</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476725"/>
            <a:ext cx="6945154" cy="540068"/>
          </a:xfrm>
          <a:prstGeom prst="rect">
            <a:avLst/>
          </a:prstGeom>
          <a:noFill/>
          <a:ln/>
        </p:spPr>
        <p:txBody>
          <a:bodyPr wrap="none" rtlCol="0" anchor="t"/>
          <a:lstStyle/>
          <a:p>
            <a:pPr marL="0" indent="0">
              <a:lnSpc>
                <a:spcPts val="4253"/>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2 – </a:t>
            </a:r>
            <a:r>
              <a:rPr lang="en-US" sz="4000" dirty="0" err="1">
                <a:solidFill>
                  <a:srgbClr val="3257B8"/>
                </a:solidFill>
                <a:latin typeface="Arial" panose="020B0604020202020204" pitchFamily="34" charset="0"/>
                <a:ea typeface="Roboto Slab" pitchFamily="34" charset="-122"/>
                <a:cs typeface="Arial" panose="020B0604020202020204" pitchFamily="34" charset="0"/>
              </a:rPr>
              <a:t>Velocidad</a:t>
            </a:r>
            <a:endParaRPr lang="en-US" sz="4000"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4253"/>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 La Rapidez del Big Data</a:t>
            </a:r>
            <a:endParaRPr lang="en-US" sz="4000" dirty="0">
              <a:latin typeface="Arial" panose="020B0604020202020204" pitchFamily="34" charset="0"/>
              <a:cs typeface="Arial" panose="020B0604020202020204" pitchFamily="34" charset="0"/>
            </a:endParaRPr>
          </a:p>
        </p:txBody>
      </p:sp>
      <p:sp>
        <p:nvSpPr>
          <p:cNvPr id="6" name="Shape 3"/>
          <p:cNvSpPr/>
          <p:nvPr/>
        </p:nvSpPr>
        <p:spPr>
          <a:xfrm>
            <a:off x="852607" y="1741884"/>
            <a:ext cx="22860" cy="5544979"/>
          </a:xfrm>
          <a:prstGeom prst="roundRect">
            <a:avLst>
              <a:gd name="adj" fmla="val 113400"/>
            </a:avLst>
          </a:prstGeom>
          <a:solidFill>
            <a:srgbClr val="CFD2D8"/>
          </a:solidFill>
          <a:ln/>
        </p:spPr>
      </p:sp>
      <p:sp>
        <p:nvSpPr>
          <p:cNvPr id="7" name="Shape 4"/>
          <p:cNvSpPr/>
          <p:nvPr/>
        </p:nvSpPr>
        <p:spPr>
          <a:xfrm>
            <a:off x="1035546" y="2119074"/>
            <a:ext cx="604837" cy="22860"/>
          </a:xfrm>
          <a:prstGeom prst="roundRect">
            <a:avLst>
              <a:gd name="adj" fmla="val 113400"/>
            </a:avLst>
          </a:prstGeom>
          <a:solidFill>
            <a:srgbClr val="CFD2D8"/>
          </a:solidFill>
          <a:ln/>
        </p:spPr>
      </p:sp>
      <p:sp>
        <p:nvSpPr>
          <p:cNvPr id="8" name="Shape 5"/>
          <p:cNvSpPr/>
          <p:nvPr/>
        </p:nvSpPr>
        <p:spPr>
          <a:xfrm>
            <a:off x="669667" y="1936194"/>
            <a:ext cx="388739" cy="388739"/>
          </a:xfrm>
          <a:prstGeom prst="roundRect">
            <a:avLst>
              <a:gd name="adj" fmla="val 6669"/>
            </a:avLst>
          </a:prstGeom>
          <a:solidFill>
            <a:srgbClr val="E9ECF2"/>
          </a:solidFill>
          <a:ln/>
        </p:spPr>
      </p:sp>
      <p:sp>
        <p:nvSpPr>
          <p:cNvPr id="9" name="Text 6"/>
          <p:cNvSpPr/>
          <p:nvPr/>
        </p:nvSpPr>
        <p:spPr>
          <a:xfrm>
            <a:off x="810518" y="2000964"/>
            <a:ext cx="106918" cy="259199"/>
          </a:xfrm>
          <a:prstGeom prst="rect">
            <a:avLst/>
          </a:prstGeom>
          <a:noFill/>
          <a:ln/>
        </p:spPr>
        <p:txBody>
          <a:bodyPr wrap="none" rtlCol="0" anchor="t"/>
          <a:lstStyle/>
          <a:p>
            <a:pPr marL="0" indent="0" algn="ctr">
              <a:lnSpc>
                <a:spcPts val="204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1</a:t>
            </a:r>
            <a:endParaRPr lang="en-US" sz="2800" dirty="0">
              <a:latin typeface="Arial" panose="020B0604020202020204" pitchFamily="34" charset="0"/>
              <a:cs typeface="Arial" panose="020B0604020202020204" pitchFamily="34" charset="0"/>
            </a:endParaRPr>
          </a:p>
        </p:txBody>
      </p:sp>
      <p:sp>
        <p:nvSpPr>
          <p:cNvPr id="10" name="Text 7"/>
          <p:cNvSpPr/>
          <p:nvPr/>
        </p:nvSpPr>
        <p:spPr>
          <a:xfrm>
            <a:off x="1814513" y="1914644"/>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Generación Continua</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1814513" y="2288143"/>
            <a:ext cx="6724650" cy="829747"/>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velocidad se refiere a la rapidez con la que se crean y almacenan los datos. En el mundo digital actual, los datos se generan de forma ininterrumpida, a través de interacciones en línea, sensores, dispositivos móviles y otras fuentes.</a:t>
            </a:r>
            <a:endParaRPr lang="en-US" dirty="0">
              <a:latin typeface="Arial" panose="020B0604020202020204" pitchFamily="34" charset="0"/>
              <a:cs typeface="Arial" panose="020B0604020202020204" pitchFamily="34" charset="0"/>
            </a:endParaRPr>
          </a:p>
        </p:txBody>
      </p:sp>
      <p:sp>
        <p:nvSpPr>
          <p:cNvPr id="12" name="Shape 9"/>
          <p:cNvSpPr/>
          <p:nvPr/>
        </p:nvSpPr>
        <p:spPr>
          <a:xfrm>
            <a:off x="1035546" y="3840599"/>
            <a:ext cx="604837" cy="22860"/>
          </a:xfrm>
          <a:prstGeom prst="roundRect">
            <a:avLst>
              <a:gd name="adj" fmla="val 113400"/>
            </a:avLst>
          </a:prstGeom>
          <a:solidFill>
            <a:srgbClr val="CFD2D8"/>
          </a:solidFill>
          <a:ln/>
        </p:spPr>
      </p:sp>
      <p:sp>
        <p:nvSpPr>
          <p:cNvPr id="13" name="Shape 10"/>
          <p:cNvSpPr/>
          <p:nvPr/>
        </p:nvSpPr>
        <p:spPr>
          <a:xfrm>
            <a:off x="669667" y="3657719"/>
            <a:ext cx="388739" cy="388739"/>
          </a:xfrm>
          <a:prstGeom prst="roundRect">
            <a:avLst>
              <a:gd name="adj" fmla="val 6669"/>
            </a:avLst>
          </a:prstGeom>
          <a:solidFill>
            <a:srgbClr val="E9ECF2"/>
          </a:solidFill>
          <a:ln/>
        </p:spPr>
      </p:sp>
      <p:sp>
        <p:nvSpPr>
          <p:cNvPr id="14" name="Text 11"/>
          <p:cNvSpPr/>
          <p:nvPr/>
        </p:nvSpPr>
        <p:spPr>
          <a:xfrm>
            <a:off x="792420" y="3722489"/>
            <a:ext cx="143232" cy="259199"/>
          </a:xfrm>
          <a:prstGeom prst="rect">
            <a:avLst/>
          </a:prstGeom>
          <a:noFill/>
          <a:ln/>
        </p:spPr>
        <p:txBody>
          <a:bodyPr wrap="none" rtlCol="0" anchor="t"/>
          <a:lstStyle/>
          <a:p>
            <a:pPr marL="0" indent="0" algn="ctr">
              <a:lnSpc>
                <a:spcPts val="204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2</a:t>
            </a:r>
            <a:endParaRPr lang="en-US" sz="2800" dirty="0">
              <a:latin typeface="Arial" panose="020B0604020202020204" pitchFamily="34" charset="0"/>
              <a:cs typeface="Arial" panose="020B0604020202020204" pitchFamily="34" charset="0"/>
            </a:endParaRPr>
          </a:p>
        </p:txBody>
      </p:sp>
      <p:sp>
        <p:nvSpPr>
          <p:cNvPr id="15" name="Text 12"/>
          <p:cNvSpPr/>
          <p:nvPr/>
        </p:nvSpPr>
        <p:spPr>
          <a:xfrm>
            <a:off x="1814513" y="3636169"/>
            <a:ext cx="3161109"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Procesamiento en Tiempo Real</a:t>
            </a:r>
            <a:endParaRPr lang="en-US" sz="2400" dirty="0">
              <a:latin typeface="Arial" panose="020B0604020202020204" pitchFamily="34" charset="0"/>
              <a:cs typeface="Arial" panose="020B0604020202020204" pitchFamily="34" charset="0"/>
            </a:endParaRPr>
          </a:p>
        </p:txBody>
      </p:sp>
      <p:sp>
        <p:nvSpPr>
          <p:cNvPr id="16" name="Text 13"/>
          <p:cNvSpPr/>
          <p:nvPr/>
        </p:nvSpPr>
        <p:spPr>
          <a:xfrm>
            <a:off x="1814513" y="4009668"/>
            <a:ext cx="6724650" cy="1106329"/>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Además de la generación veloz de datos, el Big Data también se caracteriza por la necesidad de procesarlos y analizarlos en tiempo real. Esto permite a las organizaciones tomar decisiones y responder de manera oportuna ante eventos y tendencias emergentes.</a:t>
            </a:r>
            <a:endParaRPr lang="en-US" dirty="0">
              <a:latin typeface="Arial" panose="020B0604020202020204" pitchFamily="34" charset="0"/>
              <a:cs typeface="Arial" panose="020B0604020202020204" pitchFamily="34" charset="0"/>
            </a:endParaRPr>
          </a:p>
        </p:txBody>
      </p:sp>
      <p:sp>
        <p:nvSpPr>
          <p:cNvPr id="17" name="Shape 14"/>
          <p:cNvSpPr/>
          <p:nvPr/>
        </p:nvSpPr>
        <p:spPr>
          <a:xfrm>
            <a:off x="1035546" y="5838706"/>
            <a:ext cx="604837" cy="22860"/>
          </a:xfrm>
          <a:prstGeom prst="roundRect">
            <a:avLst>
              <a:gd name="adj" fmla="val 113400"/>
            </a:avLst>
          </a:prstGeom>
          <a:solidFill>
            <a:srgbClr val="CFD2D8"/>
          </a:solidFill>
          <a:ln/>
        </p:spPr>
      </p:sp>
      <p:sp>
        <p:nvSpPr>
          <p:cNvPr id="18" name="Shape 15"/>
          <p:cNvSpPr/>
          <p:nvPr/>
        </p:nvSpPr>
        <p:spPr>
          <a:xfrm>
            <a:off x="669667" y="5655826"/>
            <a:ext cx="388739" cy="388739"/>
          </a:xfrm>
          <a:prstGeom prst="roundRect">
            <a:avLst>
              <a:gd name="adj" fmla="val 6669"/>
            </a:avLst>
          </a:prstGeom>
          <a:solidFill>
            <a:srgbClr val="E9ECF2"/>
          </a:solidFill>
          <a:ln/>
        </p:spPr>
      </p:sp>
      <p:sp>
        <p:nvSpPr>
          <p:cNvPr id="19" name="Text 16"/>
          <p:cNvSpPr/>
          <p:nvPr/>
        </p:nvSpPr>
        <p:spPr>
          <a:xfrm>
            <a:off x="793968" y="5720596"/>
            <a:ext cx="140018" cy="259199"/>
          </a:xfrm>
          <a:prstGeom prst="rect">
            <a:avLst/>
          </a:prstGeom>
          <a:noFill/>
          <a:ln/>
        </p:spPr>
        <p:txBody>
          <a:bodyPr wrap="none" rtlCol="0" anchor="t"/>
          <a:lstStyle/>
          <a:p>
            <a:pPr marL="0" indent="0" algn="ctr">
              <a:lnSpc>
                <a:spcPts val="204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3</a:t>
            </a:r>
            <a:endParaRPr lang="en-US" sz="2800" dirty="0">
              <a:latin typeface="Arial" panose="020B0604020202020204" pitchFamily="34" charset="0"/>
              <a:cs typeface="Arial" panose="020B0604020202020204" pitchFamily="34" charset="0"/>
            </a:endParaRPr>
          </a:p>
        </p:txBody>
      </p:sp>
      <p:sp>
        <p:nvSpPr>
          <p:cNvPr id="20" name="Text 17"/>
          <p:cNvSpPr/>
          <p:nvPr/>
        </p:nvSpPr>
        <p:spPr>
          <a:xfrm>
            <a:off x="1814513" y="5634276"/>
            <a:ext cx="3491151"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Agilidad en la Toma de Decisiones</a:t>
            </a:r>
            <a:endParaRPr lang="en-US" sz="2400" dirty="0">
              <a:latin typeface="Arial" panose="020B0604020202020204" pitchFamily="34" charset="0"/>
              <a:cs typeface="Arial" panose="020B0604020202020204" pitchFamily="34" charset="0"/>
            </a:endParaRPr>
          </a:p>
        </p:txBody>
      </p:sp>
      <p:sp>
        <p:nvSpPr>
          <p:cNvPr id="21" name="Text 18"/>
          <p:cNvSpPr/>
          <p:nvPr/>
        </p:nvSpPr>
        <p:spPr>
          <a:xfrm>
            <a:off x="1814513" y="6007775"/>
            <a:ext cx="6724650" cy="1106329"/>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capacidad de procesar datos a gran velocidad y en tiempo real es fundamental para que las empresas puedan tomar decisiones más ágiles y efectivas. Esto les permite anticipar y adaptarse mejor a los cambios en el mercado y las preferencias de los clientes.</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596161"/>
            <a:ext cx="12902327" cy="1543050"/>
          </a:xfrm>
          <a:prstGeom prst="rect">
            <a:avLst/>
          </a:prstGeom>
          <a:noFill/>
          <a:ln/>
        </p:spPr>
        <p:txBody>
          <a:bodyPr wrap="square" rtlCol="0" anchor="t"/>
          <a:lstStyle/>
          <a:p>
            <a:pPr marL="0" indent="0">
              <a:lnSpc>
                <a:spcPts val="6075"/>
              </a:lnSpc>
              <a:buNone/>
            </a:pPr>
            <a:r>
              <a:rPr lang="en-US" sz="4860" dirty="0">
                <a:solidFill>
                  <a:srgbClr val="3257B8"/>
                </a:solidFill>
                <a:latin typeface="Roboto Slab" pitchFamily="34" charset="0"/>
                <a:ea typeface="Roboto Slab" pitchFamily="34" charset="-122"/>
                <a:cs typeface="Roboto Slab" pitchFamily="34" charset="-120"/>
              </a:rPr>
              <a:t>3 – </a:t>
            </a:r>
            <a:r>
              <a:rPr lang="en-US" sz="4860" dirty="0" err="1">
                <a:solidFill>
                  <a:srgbClr val="3257B8"/>
                </a:solidFill>
                <a:latin typeface="Roboto Slab" pitchFamily="34" charset="0"/>
                <a:ea typeface="Roboto Slab" pitchFamily="34" charset="-122"/>
                <a:cs typeface="Roboto Slab" pitchFamily="34" charset="-120"/>
              </a:rPr>
              <a:t>Variedad</a:t>
            </a:r>
            <a:endParaRPr lang="en-US" sz="4860" dirty="0">
              <a:solidFill>
                <a:srgbClr val="3257B8"/>
              </a:solidFill>
              <a:latin typeface="Roboto Slab" pitchFamily="34" charset="0"/>
              <a:ea typeface="Roboto Slab" pitchFamily="34" charset="-122"/>
              <a:cs typeface="Roboto Slab" pitchFamily="34" charset="-120"/>
            </a:endParaRPr>
          </a:p>
          <a:p>
            <a:pPr marL="0" indent="0">
              <a:lnSpc>
                <a:spcPts val="6075"/>
              </a:lnSpc>
              <a:buNone/>
            </a:pPr>
            <a:r>
              <a:rPr lang="en-US" sz="4860" dirty="0">
                <a:solidFill>
                  <a:srgbClr val="3257B8"/>
                </a:solidFill>
                <a:latin typeface="Roboto Slab" pitchFamily="34" charset="0"/>
                <a:ea typeface="Roboto Slab" pitchFamily="34" charset="-122"/>
                <a:cs typeface="Roboto Slab" pitchFamily="34" charset="-120"/>
              </a:rPr>
              <a:t>La Diversidad de Datos del Big Data</a:t>
            </a:r>
            <a:endParaRPr lang="en-US" sz="4860" dirty="0"/>
          </a:p>
        </p:txBody>
      </p:sp>
      <p:sp>
        <p:nvSpPr>
          <p:cNvPr id="5" name="Text 3"/>
          <p:cNvSpPr/>
          <p:nvPr/>
        </p:nvSpPr>
        <p:spPr>
          <a:xfrm>
            <a:off x="864037" y="2250472"/>
            <a:ext cx="3086100" cy="385763"/>
          </a:xfrm>
          <a:prstGeom prst="rect">
            <a:avLst/>
          </a:prstGeom>
          <a:noFill/>
          <a:ln/>
        </p:spPr>
        <p:txBody>
          <a:bodyPr wrap="none" rtlCol="0" anchor="t"/>
          <a:lstStyle/>
          <a:p>
            <a:pPr marL="0" indent="0">
              <a:lnSpc>
                <a:spcPts val="3038"/>
              </a:lnSpc>
              <a:buNone/>
            </a:pPr>
            <a:r>
              <a:rPr lang="en-US" sz="2800" dirty="0">
                <a:solidFill>
                  <a:srgbClr val="3257B8"/>
                </a:solidFill>
                <a:latin typeface="Roboto Slab" pitchFamily="34" charset="0"/>
                <a:ea typeface="Roboto Slab" pitchFamily="34" charset="-122"/>
                <a:cs typeface="Roboto Slab" pitchFamily="34" charset="-120"/>
              </a:rPr>
              <a:t>Datos Estructurados</a:t>
            </a:r>
            <a:endParaRPr lang="en-US" sz="2800" dirty="0"/>
          </a:p>
        </p:txBody>
      </p:sp>
      <p:sp>
        <p:nvSpPr>
          <p:cNvPr id="6" name="Text 4"/>
          <p:cNvSpPr/>
          <p:nvPr/>
        </p:nvSpPr>
        <p:spPr>
          <a:xfrm>
            <a:off x="864037" y="2883052"/>
            <a:ext cx="4116525" cy="3555444"/>
          </a:xfrm>
          <a:prstGeom prst="rect">
            <a:avLst/>
          </a:prstGeom>
          <a:noFill/>
          <a:ln/>
        </p:spPr>
        <p:txBody>
          <a:bodyPr wrap="square" rtlCol="0" anchor="t"/>
          <a:lstStyle/>
          <a:p>
            <a:pPr marL="0" indent="0">
              <a:lnSpc>
                <a:spcPts val="3110"/>
              </a:lnSpc>
              <a:buNone/>
            </a:pPr>
            <a:r>
              <a:rPr lang="en-US" sz="2400" dirty="0">
                <a:solidFill>
                  <a:srgbClr val="15213F"/>
                </a:solidFill>
                <a:latin typeface="Roboto" pitchFamily="34" charset="0"/>
                <a:ea typeface="Roboto" pitchFamily="34" charset="-122"/>
                <a:cs typeface="Roboto" pitchFamily="34" charset="-120"/>
              </a:rPr>
              <a:t>Los datos estructurados son aquellos que se encuentran en formatos bien definidos y organizados, como tablas de bases de datos, hojas de cálculo o archivos CSV. Estos datos se caracterizan por tener una estructura predefinida y una fácil integración.</a:t>
            </a:r>
            <a:endParaRPr lang="en-US" sz="2400" dirty="0"/>
          </a:p>
        </p:txBody>
      </p:sp>
      <p:sp>
        <p:nvSpPr>
          <p:cNvPr id="7" name="Text 5"/>
          <p:cNvSpPr/>
          <p:nvPr/>
        </p:nvSpPr>
        <p:spPr>
          <a:xfrm>
            <a:off x="5372695" y="2250472"/>
            <a:ext cx="3408878" cy="385763"/>
          </a:xfrm>
          <a:prstGeom prst="rect">
            <a:avLst/>
          </a:prstGeom>
          <a:noFill/>
          <a:ln/>
        </p:spPr>
        <p:txBody>
          <a:bodyPr wrap="none" rtlCol="0" anchor="t"/>
          <a:lstStyle/>
          <a:p>
            <a:pPr marL="0" indent="0">
              <a:lnSpc>
                <a:spcPts val="3038"/>
              </a:lnSpc>
              <a:buNone/>
            </a:pPr>
            <a:r>
              <a:rPr lang="en-US" sz="2800" dirty="0">
                <a:solidFill>
                  <a:srgbClr val="3257B8"/>
                </a:solidFill>
                <a:latin typeface="Roboto Slab" pitchFamily="34" charset="0"/>
                <a:ea typeface="Roboto Slab" pitchFamily="34" charset="-122"/>
                <a:cs typeface="Roboto Slab" pitchFamily="34" charset="-120"/>
              </a:rPr>
              <a:t>Datos No Estructurados</a:t>
            </a:r>
            <a:endParaRPr lang="en-US" sz="2800" dirty="0"/>
          </a:p>
        </p:txBody>
      </p:sp>
      <p:sp>
        <p:nvSpPr>
          <p:cNvPr id="8" name="Text 6"/>
          <p:cNvSpPr/>
          <p:nvPr/>
        </p:nvSpPr>
        <p:spPr>
          <a:xfrm>
            <a:off x="5372695" y="2883052"/>
            <a:ext cx="3995041" cy="3160395"/>
          </a:xfrm>
          <a:prstGeom prst="rect">
            <a:avLst/>
          </a:prstGeom>
          <a:noFill/>
          <a:ln/>
        </p:spPr>
        <p:txBody>
          <a:bodyPr wrap="square" rtlCol="0" anchor="t"/>
          <a:lstStyle/>
          <a:p>
            <a:pPr marL="0" indent="0">
              <a:lnSpc>
                <a:spcPts val="3110"/>
              </a:lnSpc>
              <a:buNone/>
            </a:pPr>
            <a:r>
              <a:rPr lang="en-US" sz="2400" dirty="0">
                <a:solidFill>
                  <a:srgbClr val="15213F"/>
                </a:solidFill>
                <a:latin typeface="Roboto" pitchFamily="34" charset="0"/>
                <a:ea typeface="Roboto" pitchFamily="34" charset="-122"/>
                <a:cs typeface="Roboto" pitchFamily="34" charset="-120"/>
              </a:rPr>
              <a:t>Los datos no estructurados incluyen una amplia gama de formatos, como texto, imágenes, audio, video y registros de actividad en redes sociales. Estos tipos de datos presentan mayores desafíos para su captura, almacenamiento y análisis.</a:t>
            </a:r>
            <a:endParaRPr lang="en-US" sz="2400" dirty="0"/>
          </a:p>
        </p:txBody>
      </p:sp>
      <p:sp>
        <p:nvSpPr>
          <p:cNvPr id="9" name="Text 7"/>
          <p:cNvSpPr/>
          <p:nvPr/>
        </p:nvSpPr>
        <p:spPr>
          <a:xfrm>
            <a:off x="9881354" y="2250472"/>
            <a:ext cx="3205401" cy="385763"/>
          </a:xfrm>
          <a:prstGeom prst="rect">
            <a:avLst/>
          </a:prstGeom>
          <a:noFill/>
          <a:ln/>
        </p:spPr>
        <p:txBody>
          <a:bodyPr wrap="none" rtlCol="0" anchor="t"/>
          <a:lstStyle/>
          <a:p>
            <a:pPr marL="0" indent="0">
              <a:lnSpc>
                <a:spcPts val="3038"/>
              </a:lnSpc>
              <a:buNone/>
            </a:pPr>
            <a:r>
              <a:rPr lang="en-US" sz="2800" dirty="0">
                <a:solidFill>
                  <a:srgbClr val="3257B8"/>
                </a:solidFill>
                <a:latin typeface="Roboto Slab" pitchFamily="34" charset="0"/>
                <a:ea typeface="Roboto Slab" pitchFamily="34" charset="-122"/>
                <a:cs typeface="Roboto Slab" pitchFamily="34" charset="-120"/>
              </a:rPr>
              <a:t>Diversidad de Fuentes</a:t>
            </a:r>
            <a:endParaRPr lang="en-US" sz="2800" dirty="0"/>
          </a:p>
        </p:txBody>
      </p:sp>
      <p:sp>
        <p:nvSpPr>
          <p:cNvPr id="10" name="Text 8"/>
          <p:cNvSpPr/>
          <p:nvPr/>
        </p:nvSpPr>
        <p:spPr>
          <a:xfrm>
            <a:off x="9881354" y="2883052"/>
            <a:ext cx="3898821" cy="3555444"/>
          </a:xfrm>
          <a:prstGeom prst="rect">
            <a:avLst/>
          </a:prstGeom>
          <a:noFill/>
          <a:ln/>
        </p:spPr>
        <p:txBody>
          <a:bodyPr wrap="square" rtlCol="0" anchor="t"/>
          <a:lstStyle/>
          <a:p>
            <a:pPr marL="0" indent="0">
              <a:lnSpc>
                <a:spcPts val="3110"/>
              </a:lnSpc>
              <a:buNone/>
            </a:pPr>
            <a:r>
              <a:rPr lang="en-US" sz="2400" dirty="0">
                <a:solidFill>
                  <a:srgbClr val="15213F"/>
                </a:solidFill>
                <a:latin typeface="Roboto" pitchFamily="34" charset="0"/>
                <a:ea typeface="Roboto" pitchFamily="34" charset="-122"/>
                <a:cs typeface="Roboto" pitchFamily="34" charset="-120"/>
              </a:rPr>
              <a:t>Los datos del Big Data provienen de una variedad de fuentes, tanto internas como externas a las organizaciones. </a:t>
            </a:r>
            <a:r>
              <a:rPr lang="en-US" sz="2400" dirty="0" err="1">
                <a:solidFill>
                  <a:srgbClr val="15213F"/>
                </a:solidFill>
                <a:latin typeface="Roboto" pitchFamily="34" charset="0"/>
                <a:ea typeface="Roboto" pitchFamily="34" charset="-122"/>
                <a:cs typeface="Roboto" pitchFamily="34" charset="-120"/>
              </a:rPr>
              <a:t>Incluye</a:t>
            </a:r>
            <a:r>
              <a:rPr lang="en-US" sz="2400" dirty="0">
                <a:solidFill>
                  <a:srgbClr val="15213F"/>
                </a:solidFill>
                <a:latin typeface="Roboto" pitchFamily="34" charset="0"/>
                <a:ea typeface="Roboto" pitchFamily="34" charset="-122"/>
                <a:cs typeface="Roboto" pitchFamily="34" charset="-120"/>
              </a:rPr>
              <a:t> datos públicos, privados, comunitarios, entre otros. La capacidad de integrar y procesar esta diversidad de datos es clave para obtener una visión más completa y enriquecida.</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1753234"/>
          </a:xfrm>
          <a:prstGeom prst="rect">
            <a:avLst/>
          </a:prstGeom>
        </p:spPr>
      </p:pic>
      <p:sp>
        <p:nvSpPr>
          <p:cNvPr id="5" name="Text 2"/>
          <p:cNvSpPr/>
          <p:nvPr/>
        </p:nvSpPr>
        <p:spPr>
          <a:xfrm>
            <a:off x="922029" y="1753234"/>
            <a:ext cx="9618940" cy="551378"/>
          </a:xfrm>
          <a:prstGeom prst="rect">
            <a:avLst/>
          </a:prstGeom>
          <a:noFill/>
          <a:ln/>
        </p:spPr>
        <p:txBody>
          <a:bodyPr wrap="none" rtlCol="0" anchor="t"/>
          <a:lstStyle/>
          <a:p>
            <a:pPr marL="0" indent="0">
              <a:lnSpc>
                <a:spcPts val="4342"/>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4 – </a:t>
            </a:r>
            <a:r>
              <a:rPr lang="en-US" sz="4000" dirty="0" err="1">
                <a:solidFill>
                  <a:srgbClr val="3257B8"/>
                </a:solidFill>
                <a:latin typeface="Arial" panose="020B0604020202020204" pitchFamily="34" charset="0"/>
                <a:ea typeface="Roboto Slab" pitchFamily="34" charset="-122"/>
                <a:cs typeface="Arial" panose="020B0604020202020204" pitchFamily="34" charset="0"/>
              </a:rPr>
              <a:t>Veracidad</a:t>
            </a:r>
            <a:endParaRPr lang="en-US" sz="4000"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4342"/>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La Calidad de los Datos del Big Data</a:t>
            </a:r>
            <a:endParaRPr lang="en-US" sz="4000" dirty="0">
              <a:latin typeface="Arial" panose="020B0604020202020204" pitchFamily="34" charset="0"/>
              <a:cs typeface="Arial" panose="020B0604020202020204" pitchFamily="34" charset="0"/>
            </a:endParaRPr>
          </a:p>
        </p:txBody>
      </p:sp>
      <p:sp>
        <p:nvSpPr>
          <p:cNvPr id="6" name="Shape 3"/>
          <p:cNvSpPr/>
          <p:nvPr/>
        </p:nvSpPr>
        <p:spPr>
          <a:xfrm>
            <a:off x="922029" y="3130433"/>
            <a:ext cx="396954" cy="396954"/>
          </a:xfrm>
          <a:prstGeom prst="roundRect">
            <a:avLst>
              <a:gd name="adj" fmla="val 6668"/>
            </a:avLst>
          </a:prstGeom>
          <a:solidFill>
            <a:srgbClr val="E9ECF2"/>
          </a:solidFill>
          <a:ln/>
        </p:spPr>
      </p:sp>
      <p:sp>
        <p:nvSpPr>
          <p:cNvPr id="7" name="Text 4"/>
          <p:cNvSpPr/>
          <p:nvPr/>
        </p:nvSpPr>
        <p:spPr>
          <a:xfrm>
            <a:off x="1065976" y="3196513"/>
            <a:ext cx="109061" cy="264676"/>
          </a:xfrm>
          <a:prstGeom prst="rect">
            <a:avLst/>
          </a:prstGeom>
          <a:noFill/>
          <a:ln/>
        </p:spPr>
        <p:txBody>
          <a:bodyPr wrap="none" rtlCol="0" anchor="t"/>
          <a:lstStyle/>
          <a:p>
            <a:pPr marL="0" indent="0" algn="ctr">
              <a:lnSpc>
                <a:spcPts val="2084"/>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1</a:t>
            </a:r>
            <a:endParaRPr lang="en-US" sz="3600" dirty="0">
              <a:latin typeface="Arial" panose="020B0604020202020204" pitchFamily="34" charset="0"/>
              <a:cs typeface="Arial" panose="020B0604020202020204" pitchFamily="34" charset="0"/>
            </a:endParaRPr>
          </a:p>
        </p:txBody>
      </p:sp>
      <p:sp>
        <p:nvSpPr>
          <p:cNvPr id="8" name="Text 5"/>
          <p:cNvSpPr/>
          <p:nvPr/>
        </p:nvSpPr>
        <p:spPr>
          <a:xfrm>
            <a:off x="1495434" y="3130433"/>
            <a:ext cx="2205752" cy="275749"/>
          </a:xfrm>
          <a:prstGeom prst="rect">
            <a:avLst/>
          </a:prstGeom>
          <a:noFill/>
          <a:ln/>
        </p:spPr>
        <p:txBody>
          <a:bodyPr wrap="none" rtlCol="0" anchor="t"/>
          <a:lstStyle/>
          <a:p>
            <a:pPr marL="0" indent="0">
              <a:lnSpc>
                <a:spcPts val="217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Fiabilidad</a:t>
            </a:r>
            <a:endParaRPr lang="en-US" sz="2800" dirty="0">
              <a:latin typeface="Arial" panose="020B0604020202020204" pitchFamily="34" charset="0"/>
              <a:cs typeface="Arial" panose="020B0604020202020204" pitchFamily="34" charset="0"/>
            </a:endParaRPr>
          </a:p>
        </p:txBody>
      </p:sp>
      <p:sp>
        <p:nvSpPr>
          <p:cNvPr id="9" name="Text 6"/>
          <p:cNvSpPr/>
          <p:nvPr/>
        </p:nvSpPr>
        <p:spPr>
          <a:xfrm>
            <a:off x="1495434" y="3512028"/>
            <a:ext cx="3018200" cy="2258378"/>
          </a:xfrm>
          <a:prstGeom prst="rect">
            <a:avLst/>
          </a:prstGeom>
          <a:noFill/>
          <a:ln/>
        </p:spPr>
        <p:txBody>
          <a:bodyPr wrap="square" rtlCol="0" anchor="t"/>
          <a:lstStyle/>
          <a:p>
            <a:pPr marL="0" indent="0">
              <a:lnSpc>
                <a:spcPts val="2223"/>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La veracidad de los datos se refiere al grado de confiabilidad, integridad y autenticidad de la información. Es crucial asegurar que los datos utilizados sean precisos y estén libres de errores, sesgos o inconsistencias.</a:t>
            </a:r>
            <a:endParaRPr lang="en-US" sz="2000" dirty="0">
              <a:latin typeface="Arial" panose="020B0604020202020204" pitchFamily="34" charset="0"/>
              <a:cs typeface="Arial" panose="020B0604020202020204" pitchFamily="34" charset="0"/>
            </a:endParaRPr>
          </a:p>
        </p:txBody>
      </p:sp>
      <p:sp>
        <p:nvSpPr>
          <p:cNvPr id="10" name="Shape 7"/>
          <p:cNvSpPr/>
          <p:nvPr/>
        </p:nvSpPr>
        <p:spPr>
          <a:xfrm>
            <a:off x="5711506" y="3130433"/>
            <a:ext cx="396954" cy="396954"/>
          </a:xfrm>
          <a:prstGeom prst="roundRect">
            <a:avLst>
              <a:gd name="adj" fmla="val 6668"/>
            </a:avLst>
          </a:prstGeom>
          <a:solidFill>
            <a:srgbClr val="E9ECF2"/>
          </a:solidFill>
          <a:ln/>
        </p:spPr>
      </p:sp>
      <p:sp>
        <p:nvSpPr>
          <p:cNvPr id="11" name="Text 8"/>
          <p:cNvSpPr/>
          <p:nvPr/>
        </p:nvSpPr>
        <p:spPr>
          <a:xfrm>
            <a:off x="5078119" y="3196513"/>
            <a:ext cx="146209" cy="264676"/>
          </a:xfrm>
          <a:prstGeom prst="rect">
            <a:avLst/>
          </a:prstGeom>
          <a:noFill/>
          <a:ln/>
        </p:spPr>
        <p:txBody>
          <a:bodyPr wrap="none" rtlCol="0" anchor="t"/>
          <a:lstStyle/>
          <a:p>
            <a:pPr marL="0" indent="0" algn="ctr">
              <a:lnSpc>
                <a:spcPts val="2084"/>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2</a:t>
            </a:r>
            <a:endParaRPr lang="en-US" sz="3600" dirty="0">
              <a:latin typeface="Arial" panose="020B0604020202020204" pitchFamily="34" charset="0"/>
              <a:cs typeface="Arial" panose="020B0604020202020204" pitchFamily="34" charset="0"/>
            </a:endParaRPr>
          </a:p>
        </p:txBody>
      </p:sp>
      <p:sp>
        <p:nvSpPr>
          <p:cNvPr id="12" name="Text 9"/>
          <p:cNvSpPr/>
          <p:nvPr/>
        </p:nvSpPr>
        <p:spPr>
          <a:xfrm>
            <a:off x="5526152" y="3130433"/>
            <a:ext cx="2205752" cy="275749"/>
          </a:xfrm>
          <a:prstGeom prst="rect">
            <a:avLst/>
          </a:prstGeom>
          <a:noFill/>
          <a:ln/>
        </p:spPr>
        <p:txBody>
          <a:bodyPr wrap="none" rtlCol="0" anchor="t"/>
          <a:lstStyle/>
          <a:p>
            <a:pPr marL="0" indent="0">
              <a:lnSpc>
                <a:spcPts val="217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Incertidumbre</a:t>
            </a:r>
            <a:endParaRPr lang="en-US" sz="2800" dirty="0">
              <a:latin typeface="Arial" panose="020B0604020202020204" pitchFamily="34" charset="0"/>
              <a:cs typeface="Arial" panose="020B0604020202020204" pitchFamily="34" charset="0"/>
            </a:endParaRPr>
          </a:p>
        </p:txBody>
      </p:sp>
      <p:sp>
        <p:nvSpPr>
          <p:cNvPr id="13" name="Text 10"/>
          <p:cNvSpPr/>
          <p:nvPr/>
        </p:nvSpPr>
        <p:spPr>
          <a:xfrm>
            <a:off x="5526152" y="3512028"/>
            <a:ext cx="3228742" cy="2822972"/>
          </a:xfrm>
          <a:prstGeom prst="rect">
            <a:avLst/>
          </a:prstGeom>
          <a:noFill/>
          <a:ln/>
        </p:spPr>
        <p:txBody>
          <a:bodyPr wrap="square" rtlCol="0" anchor="t"/>
          <a:lstStyle/>
          <a:p>
            <a:pPr marL="0" indent="0">
              <a:lnSpc>
                <a:spcPts val="2223"/>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Dado el gran volumen y variedad de datos, existe un cierto grado de incertidumbre inherente. Por lo tanto, es importante evaluar cuidadosamente la calidad y la confiabilidad de los datos para garantizar que las decisiones se basen en información sólida y fidedigna.</a:t>
            </a:r>
            <a:endParaRPr lang="en-US" sz="2000" dirty="0">
              <a:latin typeface="Arial" panose="020B0604020202020204" pitchFamily="34" charset="0"/>
              <a:cs typeface="Arial" panose="020B0604020202020204" pitchFamily="34" charset="0"/>
            </a:endParaRPr>
          </a:p>
        </p:txBody>
      </p:sp>
      <p:sp>
        <p:nvSpPr>
          <p:cNvPr id="14" name="Shape 11"/>
          <p:cNvSpPr/>
          <p:nvPr/>
        </p:nvSpPr>
        <p:spPr>
          <a:xfrm>
            <a:off x="8983462" y="3130433"/>
            <a:ext cx="614800" cy="396954"/>
          </a:xfrm>
          <a:prstGeom prst="roundRect">
            <a:avLst>
              <a:gd name="adj" fmla="val 6668"/>
            </a:avLst>
          </a:prstGeom>
          <a:solidFill>
            <a:srgbClr val="E9ECF2"/>
          </a:solidFill>
          <a:ln/>
        </p:spPr>
      </p:sp>
      <p:sp>
        <p:nvSpPr>
          <p:cNvPr id="15" name="Text 12"/>
          <p:cNvSpPr/>
          <p:nvPr/>
        </p:nvSpPr>
        <p:spPr>
          <a:xfrm>
            <a:off x="9110502" y="3196513"/>
            <a:ext cx="221284" cy="264676"/>
          </a:xfrm>
          <a:prstGeom prst="rect">
            <a:avLst/>
          </a:prstGeom>
          <a:noFill/>
          <a:ln/>
        </p:spPr>
        <p:txBody>
          <a:bodyPr wrap="none" rtlCol="0" anchor="t"/>
          <a:lstStyle/>
          <a:p>
            <a:pPr marL="0" indent="0" algn="ctr">
              <a:lnSpc>
                <a:spcPts val="2084"/>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16" name="Text 13"/>
          <p:cNvSpPr/>
          <p:nvPr/>
        </p:nvSpPr>
        <p:spPr>
          <a:xfrm>
            <a:off x="9556867" y="3130433"/>
            <a:ext cx="3571523" cy="275749"/>
          </a:xfrm>
          <a:prstGeom prst="rect">
            <a:avLst/>
          </a:prstGeom>
          <a:noFill/>
          <a:ln/>
        </p:spPr>
        <p:txBody>
          <a:bodyPr wrap="none" rtlCol="0" anchor="t"/>
          <a:lstStyle/>
          <a:p>
            <a:pPr marL="0" indent="0">
              <a:lnSpc>
                <a:spcPts val="2171"/>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Estrategias de Gestión</a:t>
            </a:r>
            <a:endParaRPr lang="en-US" sz="2800" dirty="0">
              <a:latin typeface="Arial" panose="020B0604020202020204" pitchFamily="34" charset="0"/>
              <a:cs typeface="Arial" panose="020B0604020202020204" pitchFamily="34" charset="0"/>
            </a:endParaRPr>
          </a:p>
        </p:txBody>
      </p:sp>
      <p:sp>
        <p:nvSpPr>
          <p:cNvPr id="17" name="Text 14"/>
          <p:cNvSpPr/>
          <p:nvPr/>
        </p:nvSpPr>
        <p:spPr>
          <a:xfrm>
            <a:off x="9556867" y="3512028"/>
            <a:ext cx="3906214" cy="2822972"/>
          </a:xfrm>
          <a:prstGeom prst="rect">
            <a:avLst/>
          </a:prstGeom>
          <a:noFill/>
          <a:ln/>
        </p:spPr>
        <p:txBody>
          <a:bodyPr wrap="square" rtlCol="0" anchor="t"/>
          <a:lstStyle/>
          <a:p>
            <a:pPr marL="0" indent="0">
              <a:lnSpc>
                <a:spcPts val="2223"/>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Para abordar la veracidad de los datos, las organizaciones deben implementar estrategias de gestión de la calidad de los datos, que incluyan procesos de validación, limpieza y estandarización. Esto asegurará que los datos utilizados sean precisos, confiables y relevantes.</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484823"/>
            <a:ext cx="7463195" cy="540068"/>
          </a:xfrm>
          <a:prstGeom prst="rect">
            <a:avLst/>
          </a:prstGeom>
          <a:noFill/>
          <a:ln/>
        </p:spPr>
        <p:txBody>
          <a:bodyPr wrap="none" rtlCol="0" anchor="t"/>
          <a:lstStyle/>
          <a:p>
            <a:pPr marL="0" indent="0">
              <a:lnSpc>
                <a:spcPts val="4253"/>
              </a:lnSpc>
              <a:buNone/>
            </a:pPr>
            <a:r>
              <a:rPr lang="en-US" sz="3402" dirty="0">
                <a:solidFill>
                  <a:srgbClr val="3257B8"/>
                </a:solidFill>
                <a:latin typeface="Arial" panose="020B0604020202020204" pitchFamily="34" charset="0"/>
                <a:ea typeface="Roboto Slab" pitchFamily="34" charset="-122"/>
                <a:cs typeface="Arial" panose="020B0604020202020204" pitchFamily="34" charset="0"/>
              </a:rPr>
              <a:t>5 – </a:t>
            </a:r>
            <a:r>
              <a:rPr lang="en-US" sz="3402" dirty="0" err="1">
                <a:solidFill>
                  <a:srgbClr val="3257B8"/>
                </a:solidFill>
                <a:latin typeface="Arial" panose="020B0604020202020204" pitchFamily="34" charset="0"/>
                <a:ea typeface="Roboto Slab" pitchFamily="34" charset="-122"/>
                <a:cs typeface="Arial" panose="020B0604020202020204" pitchFamily="34" charset="0"/>
              </a:rPr>
              <a:t>Viabilidad</a:t>
            </a:r>
            <a:endParaRPr lang="en-US" sz="3402"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4253"/>
              </a:lnSpc>
              <a:buNone/>
            </a:pPr>
            <a:r>
              <a:rPr lang="en-US" sz="3402" dirty="0">
                <a:solidFill>
                  <a:srgbClr val="3257B8"/>
                </a:solidFill>
                <a:latin typeface="Arial" panose="020B0604020202020204" pitchFamily="34" charset="0"/>
                <a:ea typeface="Roboto Slab" pitchFamily="34" charset="-122"/>
                <a:cs typeface="Arial" panose="020B0604020202020204" pitchFamily="34" charset="0"/>
              </a:rPr>
              <a:t>El Uso Eficaz del Big Data</a:t>
            </a:r>
            <a:endParaRPr lang="en-US" sz="3402"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5527033" y="1974754"/>
            <a:ext cx="431959" cy="431959"/>
          </a:xfrm>
          <a:prstGeom prst="rect">
            <a:avLst/>
          </a:prstGeom>
        </p:spPr>
      </p:pic>
      <p:sp>
        <p:nvSpPr>
          <p:cNvPr id="7" name="Text 3"/>
          <p:cNvSpPr/>
          <p:nvPr/>
        </p:nvSpPr>
        <p:spPr>
          <a:xfrm>
            <a:off x="6091238" y="1888808"/>
            <a:ext cx="3067407"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Privacidad y Confidencialidad</a:t>
            </a:r>
            <a:endParaRPr lang="en-US" sz="2400" dirty="0">
              <a:latin typeface="Arial" panose="020B0604020202020204" pitchFamily="34" charset="0"/>
              <a:cs typeface="Arial" panose="020B0604020202020204" pitchFamily="34" charset="0"/>
            </a:endParaRPr>
          </a:p>
        </p:txBody>
      </p:sp>
      <p:sp>
        <p:nvSpPr>
          <p:cNvPr id="8" name="Text 4"/>
          <p:cNvSpPr/>
          <p:nvPr/>
        </p:nvSpPr>
        <p:spPr>
          <a:xfrm>
            <a:off x="6091238" y="2262307"/>
            <a:ext cx="7934325" cy="829747"/>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viabilidad del Big Data implica respetar la privacidad y confidencialidad de los datos, especialmente aquellos de carácter personal o sensible. Las organizaciones deben implementar políticas y tecnologías adecuadas para proteger la información de los usuarios.</a:t>
            </a:r>
            <a:endParaRPr lang="en-US"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5527033" y="3949508"/>
            <a:ext cx="431959" cy="431959"/>
          </a:xfrm>
          <a:prstGeom prst="rect">
            <a:avLst/>
          </a:prstGeom>
        </p:spPr>
      </p:pic>
      <p:sp>
        <p:nvSpPr>
          <p:cNvPr id="10" name="Text 5"/>
          <p:cNvSpPr/>
          <p:nvPr/>
        </p:nvSpPr>
        <p:spPr>
          <a:xfrm>
            <a:off x="6091238" y="3863562"/>
            <a:ext cx="2912388"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Personalización de Servicios</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6091238" y="4237061"/>
            <a:ext cx="7934325" cy="829747"/>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Otra faceta de la viabilidad es la capacidad de personalizar y adaptar los servicios y productos ofrecidos a los usuarios, en función de los insights obtenidos a partir del análisis de los datos. Esto permite una experiencia más relevante y adaptada a las necesidades individuales.</a:t>
            </a:r>
            <a:endParaRPr lang="en-US"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5577394" y="5854898"/>
            <a:ext cx="431959" cy="431959"/>
          </a:xfrm>
          <a:prstGeom prst="rect">
            <a:avLst/>
          </a:prstGeom>
        </p:spPr>
      </p:pic>
      <p:sp>
        <p:nvSpPr>
          <p:cNvPr id="13" name="Text 7"/>
          <p:cNvSpPr/>
          <p:nvPr/>
        </p:nvSpPr>
        <p:spPr>
          <a:xfrm>
            <a:off x="6141599" y="5768952"/>
            <a:ext cx="3336488"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Toma de Decisiones Estratégicas</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6141599" y="6142451"/>
            <a:ext cx="7934325" cy="829747"/>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viabilidad del Big Data también se relaciona con la capacidad de las organizaciones para generar valor a partir de los datos, utilizándolos de manera efectiva para tomar decisiones estratégicas que impulsen el crecimiento y la innovación.</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534352"/>
            <a:ext cx="7934325" cy="1080135"/>
          </a:xfrm>
          <a:prstGeom prst="rect">
            <a:avLst/>
          </a:prstGeom>
          <a:noFill/>
          <a:ln/>
        </p:spPr>
        <p:txBody>
          <a:bodyPr wrap="square" rtlCol="0" anchor="t"/>
          <a:lstStyle/>
          <a:p>
            <a:pPr marL="0" indent="0">
              <a:lnSpc>
                <a:spcPts val="4253"/>
              </a:lnSpc>
              <a:buNone/>
            </a:pPr>
            <a:r>
              <a:rPr lang="en-US" sz="3402" dirty="0">
                <a:solidFill>
                  <a:srgbClr val="3257B8"/>
                </a:solidFill>
                <a:latin typeface="Arial" panose="020B0604020202020204" pitchFamily="34" charset="0"/>
                <a:ea typeface="Roboto Slab" pitchFamily="34" charset="-122"/>
                <a:cs typeface="Arial" panose="020B0604020202020204" pitchFamily="34" charset="0"/>
              </a:rPr>
              <a:t>6 – </a:t>
            </a:r>
            <a:r>
              <a:rPr lang="en-US" sz="3402" dirty="0" err="1">
                <a:solidFill>
                  <a:srgbClr val="3257B8"/>
                </a:solidFill>
                <a:latin typeface="Arial" panose="020B0604020202020204" pitchFamily="34" charset="0"/>
                <a:ea typeface="Roboto Slab" pitchFamily="34" charset="-122"/>
                <a:cs typeface="Arial" panose="020B0604020202020204" pitchFamily="34" charset="0"/>
              </a:rPr>
              <a:t>Visualización</a:t>
            </a:r>
            <a:endParaRPr lang="en-US" sz="3402"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4253"/>
              </a:lnSpc>
              <a:buNone/>
            </a:pPr>
            <a:r>
              <a:rPr lang="en-US" sz="3402" dirty="0">
                <a:solidFill>
                  <a:srgbClr val="3257B8"/>
                </a:solidFill>
                <a:latin typeface="Arial" panose="020B0604020202020204" pitchFamily="34" charset="0"/>
                <a:ea typeface="Roboto Slab" pitchFamily="34" charset="-122"/>
                <a:cs typeface="Arial" panose="020B0604020202020204" pitchFamily="34" charset="0"/>
              </a:rPr>
              <a:t>La Representación de los Datos</a:t>
            </a:r>
            <a:endParaRPr lang="en-US" sz="3402" dirty="0">
              <a:latin typeface="Arial" panose="020B0604020202020204" pitchFamily="34" charset="0"/>
              <a:cs typeface="Arial" panose="020B0604020202020204" pitchFamily="34" charset="0"/>
            </a:endParaRPr>
          </a:p>
        </p:txBody>
      </p:sp>
      <p:sp>
        <p:nvSpPr>
          <p:cNvPr id="6" name="Shape 3"/>
          <p:cNvSpPr/>
          <p:nvPr/>
        </p:nvSpPr>
        <p:spPr>
          <a:xfrm>
            <a:off x="6339007" y="1873687"/>
            <a:ext cx="22860" cy="5821561"/>
          </a:xfrm>
          <a:prstGeom prst="roundRect">
            <a:avLst>
              <a:gd name="adj" fmla="val 113400"/>
            </a:avLst>
          </a:prstGeom>
          <a:solidFill>
            <a:srgbClr val="CFD2D8"/>
          </a:solidFill>
          <a:ln/>
        </p:spPr>
      </p:sp>
      <p:sp>
        <p:nvSpPr>
          <p:cNvPr id="7" name="Shape 4"/>
          <p:cNvSpPr/>
          <p:nvPr/>
        </p:nvSpPr>
        <p:spPr>
          <a:xfrm>
            <a:off x="6521946" y="2250877"/>
            <a:ext cx="604837" cy="22860"/>
          </a:xfrm>
          <a:prstGeom prst="roundRect">
            <a:avLst>
              <a:gd name="adj" fmla="val 113400"/>
            </a:avLst>
          </a:prstGeom>
          <a:solidFill>
            <a:srgbClr val="CFD2D8"/>
          </a:solidFill>
          <a:ln/>
        </p:spPr>
      </p:sp>
      <p:sp>
        <p:nvSpPr>
          <p:cNvPr id="8" name="Shape 5"/>
          <p:cNvSpPr/>
          <p:nvPr/>
        </p:nvSpPr>
        <p:spPr>
          <a:xfrm>
            <a:off x="6156067" y="2067997"/>
            <a:ext cx="388739" cy="388739"/>
          </a:xfrm>
          <a:prstGeom prst="roundRect">
            <a:avLst>
              <a:gd name="adj" fmla="val 6669"/>
            </a:avLst>
          </a:prstGeom>
          <a:solidFill>
            <a:srgbClr val="E9ECF2"/>
          </a:solidFill>
          <a:ln/>
        </p:spPr>
      </p:sp>
      <p:sp>
        <p:nvSpPr>
          <p:cNvPr id="9" name="Text 6"/>
          <p:cNvSpPr/>
          <p:nvPr/>
        </p:nvSpPr>
        <p:spPr>
          <a:xfrm>
            <a:off x="6296918" y="2132767"/>
            <a:ext cx="106918" cy="259199"/>
          </a:xfrm>
          <a:prstGeom prst="rect">
            <a:avLst/>
          </a:prstGeom>
          <a:noFill/>
          <a:ln/>
        </p:spPr>
        <p:txBody>
          <a:bodyPr wrap="none" rtlCol="0" anchor="t"/>
          <a:lstStyle/>
          <a:p>
            <a:pPr marL="0" indent="0" algn="ctr">
              <a:lnSpc>
                <a:spcPts val="2041"/>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1</a:t>
            </a:r>
            <a:endParaRPr lang="en-US" sz="3200" dirty="0">
              <a:latin typeface="Arial" panose="020B0604020202020204" pitchFamily="34" charset="0"/>
              <a:cs typeface="Arial" panose="020B0604020202020204" pitchFamily="34" charset="0"/>
            </a:endParaRPr>
          </a:p>
        </p:txBody>
      </p:sp>
      <p:sp>
        <p:nvSpPr>
          <p:cNvPr id="10" name="Text 7"/>
          <p:cNvSpPr/>
          <p:nvPr/>
        </p:nvSpPr>
        <p:spPr>
          <a:xfrm>
            <a:off x="7300913" y="2046446"/>
            <a:ext cx="2309217"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Patrones y Tendencias</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7300913" y="2419945"/>
            <a:ext cx="6724650" cy="1106329"/>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visualización es clave para descubrir patrones, tendencias y claves ocultas en los datos. Al representar la información de manera gráfica e interactiva, se facilita la comprensión de los insights generados a partir del análisis de grandes volúmenes de datos.</a:t>
            </a:r>
            <a:endParaRPr lang="en-US" dirty="0">
              <a:latin typeface="Arial" panose="020B0604020202020204" pitchFamily="34" charset="0"/>
              <a:cs typeface="Arial" panose="020B0604020202020204" pitchFamily="34" charset="0"/>
            </a:endParaRPr>
          </a:p>
        </p:txBody>
      </p:sp>
      <p:sp>
        <p:nvSpPr>
          <p:cNvPr id="12" name="Shape 9"/>
          <p:cNvSpPr/>
          <p:nvPr/>
        </p:nvSpPr>
        <p:spPr>
          <a:xfrm>
            <a:off x="6521946" y="4248983"/>
            <a:ext cx="604837" cy="22860"/>
          </a:xfrm>
          <a:prstGeom prst="roundRect">
            <a:avLst>
              <a:gd name="adj" fmla="val 113400"/>
            </a:avLst>
          </a:prstGeom>
          <a:solidFill>
            <a:srgbClr val="CFD2D8"/>
          </a:solidFill>
          <a:ln/>
        </p:spPr>
      </p:sp>
      <p:sp>
        <p:nvSpPr>
          <p:cNvPr id="13" name="Shape 10"/>
          <p:cNvSpPr/>
          <p:nvPr/>
        </p:nvSpPr>
        <p:spPr>
          <a:xfrm>
            <a:off x="6156067" y="4066103"/>
            <a:ext cx="388739" cy="388739"/>
          </a:xfrm>
          <a:prstGeom prst="roundRect">
            <a:avLst>
              <a:gd name="adj" fmla="val 6669"/>
            </a:avLst>
          </a:prstGeom>
          <a:solidFill>
            <a:srgbClr val="E9ECF2"/>
          </a:solidFill>
          <a:ln/>
        </p:spPr>
      </p:sp>
      <p:sp>
        <p:nvSpPr>
          <p:cNvPr id="14" name="Text 11"/>
          <p:cNvSpPr/>
          <p:nvPr/>
        </p:nvSpPr>
        <p:spPr>
          <a:xfrm>
            <a:off x="6278820" y="4130873"/>
            <a:ext cx="143232" cy="259199"/>
          </a:xfrm>
          <a:prstGeom prst="rect">
            <a:avLst/>
          </a:prstGeom>
          <a:noFill/>
          <a:ln/>
        </p:spPr>
        <p:txBody>
          <a:bodyPr wrap="none" rtlCol="0" anchor="t"/>
          <a:lstStyle/>
          <a:p>
            <a:pPr marL="0" indent="0" algn="ctr">
              <a:lnSpc>
                <a:spcPts val="2041"/>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15" name="Text 12"/>
          <p:cNvSpPr/>
          <p:nvPr/>
        </p:nvSpPr>
        <p:spPr>
          <a:xfrm>
            <a:off x="7300913" y="4044553"/>
            <a:ext cx="2795468"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Presentación de Resultados</a:t>
            </a:r>
            <a:endParaRPr lang="en-US" sz="2400" dirty="0">
              <a:latin typeface="Arial" panose="020B0604020202020204" pitchFamily="34" charset="0"/>
              <a:cs typeface="Arial" panose="020B0604020202020204" pitchFamily="34" charset="0"/>
            </a:endParaRPr>
          </a:p>
        </p:txBody>
      </p:sp>
      <p:sp>
        <p:nvSpPr>
          <p:cNvPr id="16" name="Text 13"/>
          <p:cNvSpPr/>
          <p:nvPr/>
        </p:nvSpPr>
        <p:spPr>
          <a:xfrm>
            <a:off x="7300913" y="4418052"/>
            <a:ext cx="6724650" cy="1106329"/>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visualización también juega un papel crucial en la presentación de los resultados del análisis de Big Data. Al transformar datos complejos en formatos sencillos e intuitivos, se permite a los usuarios finales (desde ejecutivos hasta analistas) entender y aprovechar mejor los insights obtenidos.</a:t>
            </a:r>
            <a:endParaRPr lang="en-US" dirty="0">
              <a:latin typeface="Arial" panose="020B0604020202020204" pitchFamily="34" charset="0"/>
              <a:cs typeface="Arial" panose="020B0604020202020204" pitchFamily="34" charset="0"/>
            </a:endParaRPr>
          </a:p>
        </p:txBody>
      </p:sp>
      <p:sp>
        <p:nvSpPr>
          <p:cNvPr id="17" name="Shape 14"/>
          <p:cNvSpPr/>
          <p:nvPr/>
        </p:nvSpPr>
        <p:spPr>
          <a:xfrm>
            <a:off x="6521946" y="6247090"/>
            <a:ext cx="604837" cy="22860"/>
          </a:xfrm>
          <a:prstGeom prst="roundRect">
            <a:avLst>
              <a:gd name="adj" fmla="val 113400"/>
            </a:avLst>
          </a:prstGeom>
          <a:solidFill>
            <a:srgbClr val="CFD2D8"/>
          </a:solidFill>
          <a:ln/>
        </p:spPr>
      </p:sp>
      <p:sp>
        <p:nvSpPr>
          <p:cNvPr id="18" name="Shape 15"/>
          <p:cNvSpPr/>
          <p:nvPr/>
        </p:nvSpPr>
        <p:spPr>
          <a:xfrm>
            <a:off x="6156067" y="6064210"/>
            <a:ext cx="388739" cy="388739"/>
          </a:xfrm>
          <a:prstGeom prst="roundRect">
            <a:avLst>
              <a:gd name="adj" fmla="val 6669"/>
            </a:avLst>
          </a:prstGeom>
          <a:solidFill>
            <a:srgbClr val="E9ECF2"/>
          </a:solidFill>
          <a:ln/>
        </p:spPr>
      </p:sp>
      <p:sp>
        <p:nvSpPr>
          <p:cNvPr id="19" name="Text 16"/>
          <p:cNvSpPr/>
          <p:nvPr/>
        </p:nvSpPr>
        <p:spPr>
          <a:xfrm>
            <a:off x="6280368" y="6128980"/>
            <a:ext cx="140018" cy="259199"/>
          </a:xfrm>
          <a:prstGeom prst="rect">
            <a:avLst/>
          </a:prstGeom>
          <a:noFill/>
          <a:ln/>
        </p:spPr>
        <p:txBody>
          <a:bodyPr wrap="none" rtlCol="0" anchor="t"/>
          <a:lstStyle/>
          <a:p>
            <a:pPr marL="0" indent="0" algn="ctr">
              <a:lnSpc>
                <a:spcPts val="2041"/>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3</a:t>
            </a:r>
            <a:endParaRPr lang="en-US" sz="3200" dirty="0">
              <a:latin typeface="Arial" panose="020B0604020202020204" pitchFamily="34" charset="0"/>
              <a:cs typeface="Arial" panose="020B0604020202020204" pitchFamily="34" charset="0"/>
            </a:endParaRPr>
          </a:p>
        </p:txBody>
      </p:sp>
      <p:sp>
        <p:nvSpPr>
          <p:cNvPr id="20" name="Text 17"/>
          <p:cNvSpPr/>
          <p:nvPr/>
        </p:nvSpPr>
        <p:spPr>
          <a:xfrm>
            <a:off x="7300913" y="6042660"/>
            <a:ext cx="2852499"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Interactividad y Dinamismo</a:t>
            </a:r>
            <a:endParaRPr lang="en-US" sz="2400" dirty="0">
              <a:latin typeface="Arial" panose="020B0604020202020204" pitchFamily="34" charset="0"/>
              <a:cs typeface="Arial" panose="020B0604020202020204" pitchFamily="34" charset="0"/>
            </a:endParaRPr>
          </a:p>
        </p:txBody>
      </p:sp>
      <p:sp>
        <p:nvSpPr>
          <p:cNvPr id="21" name="Text 18"/>
          <p:cNvSpPr/>
          <p:nvPr/>
        </p:nvSpPr>
        <p:spPr>
          <a:xfrm>
            <a:off x="7300913" y="6416159"/>
            <a:ext cx="6724650" cy="1106329"/>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Las herramientas de visualización modernas ofrecen interactividad y dinamismo, permitiendo a los usuarios explorar los datos, hacer preguntas y generar nuevas perspectivas. Esto facilita la toma de decisiones informadas y la resolución de problemas de manera más eficiente.</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26075"/>
            <a:ext cx="14630400" cy="8746688"/>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746688"/>
          </a:xfrm>
          <a:prstGeom prst="rect">
            <a:avLst/>
          </a:prstGeom>
        </p:spPr>
      </p:pic>
      <p:sp>
        <p:nvSpPr>
          <p:cNvPr id="5" name="Text 2"/>
          <p:cNvSpPr/>
          <p:nvPr/>
        </p:nvSpPr>
        <p:spPr>
          <a:xfrm>
            <a:off x="6376928" y="241205"/>
            <a:ext cx="5995630" cy="540068"/>
          </a:xfrm>
          <a:prstGeom prst="rect">
            <a:avLst/>
          </a:prstGeom>
          <a:noFill/>
          <a:ln/>
        </p:spPr>
        <p:txBody>
          <a:bodyPr wrap="none" rtlCol="0" anchor="t"/>
          <a:lstStyle/>
          <a:p>
            <a:pPr marL="0" indent="0">
              <a:lnSpc>
                <a:spcPts val="4253"/>
              </a:lnSpc>
              <a:buNone/>
            </a:pPr>
            <a:r>
              <a:rPr lang="en-US" sz="3402" dirty="0">
                <a:solidFill>
                  <a:srgbClr val="3257B8"/>
                </a:solidFill>
                <a:latin typeface="Roboto Slab" pitchFamily="34" charset="0"/>
                <a:ea typeface="Roboto Slab" pitchFamily="34" charset="-122"/>
                <a:cs typeface="Roboto Slab" pitchFamily="34" charset="-120"/>
              </a:rPr>
              <a:t>7 – Valor</a:t>
            </a:r>
          </a:p>
          <a:p>
            <a:pPr marL="0" indent="0">
              <a:lnSpc>
                <a:spcPts val="4253"/>
              </a:lnSpc>
              <a:buNone/>
            </a:pPr>
            <a:r>
              <a:rPr lang="en-US" sz="3402" dirty="0">
                <a:solidFill>
                  <a:srgbClr val="3257B8"/>
                </a:solidFill>
                <a:latin typeface="Roboto Slab" pitchFamily="34" charset="0"/>
                <a:ea typeface="Roboto Slab" pitchFamily="34" charset="-122"/>
                <a:cs typeface="Roboto Slab" pitchFamily="34" charset="-120"/>
              </a:rPr>
              <a:t> El Impacto del Big Data</a:t>
            </a:r>
            <a:endParaRPr lang="en-US" sz="3402" dirty="0"/>
          </a:p>
        </p:txBody>
      </p:sp>
      <p:pic>
        <p:nvPicPr>
          <p:cNvPr id="6" name="Image 1" descr="preencoded.png"/>
          <p:cNvPicPr>
            <a:picLocks noChangeAspect="1"/>
          </p:cNvPicPr>
          <p:nvPr/>
        </p:nvPicPr>
        <p:blipFill>
          <a:blip r:embed="rId4"/>
          <a:stretch>
            <a:fillRect/>
          </a:stretch>
        </p:blipFill>
        <p:spPr>
          <a:xfrm>
            <a:off x="6091238" y="1585609"/>
            <a:ext cx="864037" cy="1071390"/>
          </a:xfrm>
          <a:prstGeom prst="rect">
            <a:avLst/>
          </a:prstGeom>
        </p:spPr>
      </p:pic>
      <p:sp>
        <p:nvSpPr>
          <p:cNvPr id="7" name="Text 3"/>
          <p:cNvSpPr/>
          <p:nvPr/>
        </p:nvSpPr>
        <p:spPr>
          <a:xfrm>
            <a:off x="7214473" y="1447205"/>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sp>
        <p:nvSpPr>
          <p:cNvPr id="8" name="Text 4"/>
          <p:cNvSpPr/>
          <p:nvPr/>
        </p:nvSpPr>
        <p:spPr>
          <a:xfrm>
            <a:off x="7214473" y="1820704"/>
            <a:ext cx="6811089" cy="553164"/>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La primera etapa es la recopilación y almacenamiento de grandes volúmenes de datos de diversas fuentes.</a:t>
            </a:r>
            <a:endParaRPr lang="en-US"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6091238" y="2656999"/>
            <a:ext cx="864037" cy="1099423"/>
          </a:xfrm>
          <a:prstGeom prst="rect">
            <a:avLst/>
          </a:prstGeom>
        </p:spPr>
      </p:pic>
      <p:sp>
        <p:nvSpPr>
          <p:cNvPr id="10" name="Text 5"/>
          <p:cNvSpPr/>
          <p:nvPr/>
        </p:nvSpPr>
        <p:spPr>
          <a:xfrm>
            <a:off x="7214473" y="2829758"/>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Información</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7214473" y="3203258"/>
            <a:ext cx="6811089" cy="553164"/>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Mediante el análisis y procesamiento de los datos, se transforma esta información en insights y conocimientos útiles.</a:t>
            </a:r>
            <a:endParaRPr lang="en-US"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6091238" y="3806084"/>
            <a:ext cx="864037" cy="1249902"/>
          </a:xfrm>
          <a:prstGeom prst="rect">
            <a:avLst/>
          </a:prstGeom>
        </p:spPr>
      </p:pic>
      <p:sp>
        <p:nvSpPr>
          <p:cNvPr id="13" name="Text 7"/>
          <p:cNvSpPr/>
          <p:nvPr/>
        </p:nvSpPr>
        <p:spPr>
          <a:xfrm>
            <a:off x="7214473" y="3910747"/>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Conocimiento</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7214473" y="4284246"/>
            <a:ext cx="6811089" cy="553164"/>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Al combinar la información con el contexto y el sentido, se genera conocimiento que puede ser aplicado a la toma de decisiones y la resolución de problemas.</a:t>
            </a:r>
            <a:endParaRPr lang="en-US" dirty="0">
              <a:latin typeface="Arial" panose="020B0604020202020204" pitchFamily="34" charset="0"/>
              <a:cs typeface="Arial" panose="020B0604020202020204" pitchFamily="34" charset="0"/>
            </a:endParaRPr>
          </a:p>
        </p:txBody>
      </p:sp>
      <p:pic>
        <p:nvPicPr>
          <p:cNvPr id="15" name="Image 4" descr="preencoded.png"/>
          <p:cNvPicPr>
            <a:picLocks noChangeAspect="1"/>
          </p:cNvPicPr>
          <p:nvPr/>
        </p:nvPicPr>
        <p:blipFill>
          <a:blip r:embed="rId7"/>
          <a:stretch>
            <a:fillRect/>
          </a:stretch>
        </p:blipFill>
        <p:spPr>
          <a:xfrm>
            <a:off x="6091238" y="5120548"/>
            <a:ext cx="864037" cy="1376006"/>
          </a:xfrm>
          <a:prstGeom prst="rect">
            <a:avLst/>
          </a:prstGeom>
        </p:spPr>
      </p:pic>
      <p:sp>
        <p:nvSpPr>
          <p:cNvPr id="16" name="Text 9"/>
          <p:cNvSpPr/>
          <p:nvPr/>
        </p:nvSpPr>
        <p:spPr>
          <a:xfrm>
            <a:off x="7214473" y="5293307"/>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Valor</a:t>
            </a:r>
            <a:endParaRPr lang="en-US" sz="2400" dirty="0">
              <a:latin typeface="Arial" panose="020B0604020202020204" pitchFamily="34" charset="0"/>
              <a:cs typeface="Arial" panose="020B0604020202020204" pitchFamily="34" charset="0"/>
            </a:endParaRPr>
          </a:p>
        </p:txBody>
      </p:sp>
      <p:sp>
        <p:nvSpPr>
          <p:cNvPr id="17" name="Text 10"/>
          <p:cNvSpPr/>
          <p:nvPr/>
        </p:nvSpPr>
        <p:spPr>
          <a:xfrm>
            <a:off x="7214473" y="5666806"/>
            <a:ext cx="6811089" cy="829747"/>
          </a:xfrm>
          <a:prstGeom prst="rect">
            <a:avLst/>
          </a:prstGeom>
          <a:noFill/>
          <a:ln/>
        </p:spPr>
        <p:txBody>
          <a:bodyPr wrap="squar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Finalmente, el valor se materializa al utilizar este conocimiento para impulsar la innovación, mejorar las operaciones y tomar decisiones más informadas que generen un impacto positivo en el negocio.</a:t>
            </a:r>
            <a:endParaRPr lang="en-US" dirty="0">
              <a:latin typeface="Arial" panose="020B0604020202020204" pitchFamily="34" charset="0"/>
              <a:cs typeface="Arial" panose="020B0604020202020204" pitchFamily="34" charset="0"/>
            </a:endParaRPr>
          </a:p>
        </p:txBody>
      </p:sp>
      <p:sp>
        <p:nvSpPr>
          <p:cNvPr id="18" name="Text 11"/>
          <p:cNvSpPr/>
          <p:nvPr/>
        </p:nvSpPr>
        <p:spPr>
          <a:xfrm>
            <a:off x="5369668" y="6844167"/>
            <a:ext cx="8910536" cy="1106329"/>
          </a:xfrm>
          <a:prstGeom prst="rect">
            <a:avLst/>
          </a:prstGeom>
          <a:noFill/>
          <a:ln/>
        </p:spPr>
        <p:txBody>
          <a:bodyPr wrap="square" rtlCol="0" anchor="t"/>
          <a:lstStyle/>
          <a:p>
            <a:pPr marL="0" indent="0">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En resumen, el valor del Big Data no radica simplemente en la cantidad de datos, sino en la capacidad de las organizaciones para transformarlos en información valiosa y conocimiento que les permita tomar decisiones estratégicas y mejorar sus resultados. Las 7 Vs del Big Data proporcionan un marco integral para comprender y aprovechar el poder de los datos a gran escala.</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8229600"/>
          </a:xfrm>
          <a:prstGeom prst="rect">
            <a:avLst/>
          </a:prstGeom>
          <a:solidFill>
            <a:srgbClr val="FBFCFE"/>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367927" y="3086100"/>
            <a:ext cx="7746921" cy="771525"/>
          </a:xfrm>
          <a:prstGeom prst="rect">
            <a:avLst/>
          </a:prstGeom>
          <a:noFill/>
          <a:ln/>
        </p:spPr>
        <p:txBody>
          <a:bodyPr wrap="none" rtlCol="0" anchor="t"/>
          <a:lstStyle/>
          <a:p>
            <a:pPr marL="0" indent="0">
              <a:lnSpc>
                <a:spcPts val="6075"/>
              </a:lnSpc>
              <a:buNone/>
            </a:pPr>
            <a:r>
              <a:rPr lang="en-US" sz="4860" dirty="0">
                <a:solidFill>
                  <a:srgbClr val="3257B8"/>
                </a:solidFill>
                <a:latin typeface="Arial" panose="020B0604020202020204" pitchFamily="34" charset="0"/>
                <a:ea typeface="Roboto Slab" pitchFamily="34" charset="-122"/>
                <a:cs typeface="Arial" panose="020B0604020202020204" pitchFamily="34" charset="0"/>
              </a:rPr>
              <a:t>Procesamiento de Big Data</a:t>
            </a:r>
            <a:endParaRPr lang="en-US" sz="4860" dirty="0">
              <a:latin typeface="Arial" panose="020B0604020202020204" pitchFamily="34" charset="0"/>
              <a:cs typeface="Arial" panose="020B0604020202020204" pitchFamily="34" charset="0"/>
            </a:endParaRPr>
          </a:p>
        </p:txBody>
      </p:sp>
      <p:sp>
        <p:nvSpPr>
          <p:cNvPr id="6" name="Shape 3"/>
          <p:cNvSpPr/>
          <p:nvPr/>
        </p:nvSpPr>
        <p:spPr>
          <a:xfrm>
            <a:off x="367927" y="4505563"/>
            <a:ext cx="555427" cy="555427"/>
          </a:xfrm>
          <a:prstGeom prst="roundRect">
            <a:avLst>
              <a:gd name="adj" fmla="val 6668"/>
            </a:avLst>
          </a:prstGeom>
          <a:solidFill>
            <a:srgbClr val="E9ECF2"/>
          </a:solidFill>
          <a:ln/>
        </p:spPr>
        <p:txBody>
          <a:bodyPr/>
          <a:lstStyle/>
          <a:p>
            <a:endParaRPr lang="es-AR" sz="2400">
              <a:latin typeface="Arial" panose="020B0604020202020204" pitchFamily="34" charset="0"/>
              <a:cs typeface="Arial" panose="020B0604020202020204" pitchFamily="34" charset="0"/>
            </a:endParaRPr>
          </a:p>
        </p:txBody>
      </p:sp>
      <p:sp>
        <p:nvSpPr>
          <p:cNvPr id="7" name="Text 4"/>
          <p:cNvSpPr/>
          <p:nvPr/>
        </p:nvSpPr>
        <p:spPr>
          <a:xfrm>
            <a:off x="569261" y="4598074"/>
            <a:ext cx="152638" cy="370284"/>
          </a:xfrm>
          <a:prstGeom prst="rect">
            <a:avLst/>
          </a:prstGeom>
          <a:noFill/>
          <a:ln/>
        </p:spPr>
        <p:txBody>
          <a:bodyPr wrap="none" rtlCol="0" anchor="t"/>
          <a:lstStyle/>
          <a:p>
            <a:pPr marL="0" indent="0" algn="ctr">
              <a:lnSpc>
                <a:spcPts val="2916"/>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1</a:t>
            </a:r>
            <a:endParaRPr lang="en-US" sz="3600" dirty="0">
              <a:latin typeface="Arial" panose="020B0604020202020204" pitchFamily="34" charset="0"/>
              <a:cs typeface="Arial" panose="020B0604020202020204" pitchFamily="34" charset="0"/>
            </a:endParaRPr>
          </a:p>
        </p:txBody>
      </p:sp>
      <p:sp>
        <p:nvSpPr>
          <p:cNvPr id="8" name="Text 5"/>
          <p:cNvSpPr/>
          <p:nvPr/>
        </p:nvSpPr>
        <p:spPr>
          <a:xfrm>
            <a:off x="1170170" y="4505563"/>
            <a:ext cx="3086100" cy="385763"/>
          </a:xfrm>
          <a:prstGeom prst="rect">
            <a:avLst/>
          </a:prstGeom>
          <a:noFill/>
          <a:ln/>
        </p:spPr>
        <p:txBody>
          <a:bodyPr wrap="none" rtlCol="0" anchor="t"/>
          <a:lstStyle/>
          <a:p>
            <a:pPr marL="0" indent="0">
              <a:lnSpc>
                <a:spcPts val="3038"/>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Tecnologías</a:t>
            </a:r>
            <a:endParaRPr lang="en-US" sz="3200" dirty="0">
              <a:latin typeface="Arial" panose="020B0604020202020204" pitchFamily="34" charset="0"/>
              <a:cs typeface="Arial" panose="020B0604020202020204" pitchFamily="34" charset="0"/>
            </a:endParaRPr>
          </a:p>
        </p:txBody>
      </p:sp>
      <p:sp>
        <p:nvSpPr>
          <p:cNvPr id="9" name="Text 6"/>
          <p:cNvSpPr/>
          <p:nvPr/>
        </p:nvSpPr>
        <p:spPr>
          <a:xfrm>
            <a:off x="1170170" y="5039439"/>
            <a:ext cx="3333988" cy="1185148"/>
          </a:xfrm>
          <a:prstGeom prst="rect">
            <a:avLst/>
          </a:prstGeom>
          <a:noFill/>
          <a:ln/>
        </p:spPr>
        <p:txBody>
          <a:bodyPr wrap="square" rtlCol="0" anchor="t"/>
          <a:lstStyle/>
          <a:p>
            <a:pPr marL="0" indent="0">
              <a:lnSpc>
                <a:spcPts val="311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Spark, Hadoop, servicios de cómputo en la nube (AWS, GCP, Azure).</a:t>
            </a:r>
            <a:endParaRPr lang="en-US" sz="2400" dirty="0">
              <a:latin typeface="Arial" panose="020B0604020202020204" pitchFamily="34" charset="0"/>
              <a:cs typeface="Arial" panose="020B0604020202020204" pitchFamily="34" charset="0"/>
            </a:endParaRPr>
          </a:p>
        </p:txBody>
      </p:sp>
      <p:sp>
        <p:nvSpPr>
          <p:cNvPr id="10" name="Shape 7"/>
          <p:cNvSpPr/>
          <p:nvPr/>
        </p:nvSpPr>
        <p:spPr>
          <a:xfrm>
            <a:off x="4750974" y="4505563"/>
            <a:ext cx="555427" cy="555427"/>
          </a:xfrm>
          <a:prstGeom prst="roundRect">
            <a:avLst>
              <a:gd name="adj" fmla="val 6668"/>
            </a:avLst>
          </a:prstGeom>
          <a:solidFill>
            <a:srgbClr val="E9ECF2"/>
          </a:solidFill>
          <a:ln/>
        </p:spPr>
        <p:txBody>
          <a:bodyPr/>
          <a:lstStyle/>
          <a:p>
            <a:endParaRPr lang="es-AR" sz="2400">
              <a:latin typeface="Arial" panose="020B0604020202020204" pitchFamily="34" charset="0"/>
              <a:cs typeface="Arial" panose="020B0604020202020204" pitchFamily="34" charset="0"/>
            </a:endParaRPr>
          </a:p>
        </p:txBody>
      </p:sp>
      <p:sp>
        <p:nvSpPr>
          <p:cNvPr id="11" name="Text 8"/>
          <p:cNvSpPr/>
          <p:nvPr/>
        </p:nvSpPr>
        <p:spPr>
          <a:xfrm>
            <a:off x="4926353" y="4598074"/>
            <a:ext cx="204549" cy="370284"/>
          </a:xfrm>
          <a:prstGeom prst="rect">
            <a:avLst/>
          </a:prstGeom>
          <a:noFill/>
          <a:ln/>
        </p:spPr>
        <p:txBody>
          <a:bodyPr wrap="none" rtlCol="0" anchor="t"/>
          <a:lstStyle/>
          <a:p>
            <a:pPr marL="0" indent="0" algn="ctr">
              <a:lnSpc>
                <a:spcPts val="2916"/>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2</a:t>
            </a:r>
            <a:endParaRPr lang="en-US" sz="3600" dirty="0">
              <a:latin typeface="Arial" panose="020B0604020202020204" pitchFamily="34" charset="0"/>
              <a:cs typeface="Arial" panose="020B0604020202020204" pitchFamily="34" charset="0"/>
            </a:endParaRPr>
          </a:p>
        </p:txBody>
      </p:sp>
      <p:sp>
        <p:nvSpPr>
          <p:cNvPr id="12" name="Text 9"/>
          <p:cNvSpPr/>
          <p:nvPr/>
        </p:nvSpPr>
        <p:spPr>
          <a:xfrm>
            <a:off x="5553218" y="4505563"/>
            <a:ext cx="3333988" cy="771525"/>
          </a:xfrm>
          <a:prstGeom prst="rect">
            <a:avLst/>
          </a:prstGeom>
          <a:noFill/>
          <a:ln/>
        </p:spPr>
        <p:txBody>
          <a:bodyPr wrap="square" rtlCol="0" anchor="t"/>
          <a:lstStyle/>
          <a:p>
            <a:pPr marL="0" indent="0">
              <a:lnSpc>
                <a:spcPts val="3038"/>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Objetivos de Data Science</a:t>
            </a:r>
            <a:endParaRPr lang="en-US" sz="3200" dirty="0">
              <a:latin typeface="Arial" panose="020B0604020202020204" pitchFamily="34" charset="0"/>
              <a:cs typeface="Arial" panose="020B0604020202020204" pitchFamily="34" charset="0"/>
            </a:endParaRPr>
          </a:p>
        </p:txBody>
      </p:sp>
      <p:sp>
        <p:nvSpPr>
          <p:cNvPr id="13" name="Text 10"/>
          <p:cNvSpPr/>
          <p:nvPr/>
        </p:nvSpPr>
        <p:spPr>
          <a:xfrm>
            <a:off x="5553218" y="5425201"/>
            <a:ext cx="3333988" cy="1185148"/>
          </a:xfrm>
          <a:prstGeom prst="rect">
            <a:avLst/>
          </a:prstGeom>
          <a:noFill/>
          <a:ln/>
        </p:spPr>
        <p:txBody>
          <a:bodyPr wrap="square" rtlCol="0" anchor="t"/>
          <a:lstStyle/>
          <a:p>
            <a:pPr marL="0" indent="0">
              <a:lnSpc>
                <a:spcPts val="311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Decisiones empresariales, creación de productos inteligentes.</a:t>
            </a:r>
            <a:endParaRPr lang="en-US" sz="2400" dirty="0">
              <a:latin typeface="Arial" panose="020B0604020202020204" pitchFamily="34" charset="0"/>
              <a:cs typeface="Arial" panose="020B0604020202020204" pitchFamily="34" charset="0"/>
            </a:endParaRPr>
          </a:p>
        </p:txBody>
      </p:sp>
      <p:sp>
        <p:nvSpPr>
          <p:cNvPr id="14" name="Shape 11"/>
          <p:cNvSpPr/>
          <p:nvPr/>
        </p:nvSpPr>
        <p:spPr>
          <a:xfrm>
            <a:off x="9134022" y="4505563"/>
            <a:ext cx="555427" cy="555427"/>
          </a:xfrm>
          <a:prstGeom prst="roundRect">
            <a:avLst>
              <a:gd name="adj" fmla="val 6668"/>
            </a:avLst>
          </a:prstGeom>
          <a:solidFill>
            <a:srgbClr val="E9ECF2"/>
          </a:solidFill>
          <a:ln/>
        </p:spPr>
        <p:txBody>
          <a:bodyPr/>
          <a:lstStyle/>
          <a:p>
            <a:endParaRPr lang="es-AR" sz="2400">
              <a:latin typeface="Arial" panose="020B0604020202020204" pitchFamily="34" charset="0"/>
              <a:cs typeface="Arial" panose="020B0604020202020204" pitchFamily="34" charset="0"/>
            </a:endParaRPr>
          </a:p>
        </p:txBody>
      </p:sp>
      <p:sp>
        <p:nvSpPr>
          <p:cNvPr id="15" name="Text 12"/>
          <p:cNvSpPr/>
          <p:nvPr/>
        </p:nvSpPr>
        <p:spPr>
          <a:xfrm>
            <a:off x="9311663" y="4598074"/>
            <a:ext cx="200025" cy="370284"/>
          </a:xfrm>
          <a:prstGeom prst="rect">
            <a:avLst/>
          </a:prstGeom>
          <a:noFill/>
          <a:ln/>
        </p:spPr>
        <p:txBody>
          <a:bodyPr wrap="none" rtlCol="0" anchor="t"/>
          <a:lstStyle/>
          <a:p>
            <a:pPr marL="0" indent="0" algn="ctr">
              <a:lnSpc>
                <a:spcPts val="2916"/>
              </a:lnSpc>
              <a:buNone/>
            </a:pPr>
            <a:r>
              <a:rPr lang="en-US" sz="3600" dirty="0">
                <a:solidFill>
                  <a:srgbClr val="15213F"/>
                </a:solidFill>
                <a:latin typeface="Arial" panose="020B0604020202020204" pitchFamily="34" charset="0"/>
                <a:ea typeface="Roboto Slab" pitchFamily="34" charset="-122"/>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16" name="Text 13"/>
          <p:cNvSpPr/>
          <p:nvPr/>
        </p:nvSpPr>
        <p:spPr>
          <a:xfrm>
            <a:off x="9936265" y="4505563"/>
            <a:ext cx="3086100" cy="385763"/>
          </a:xfrm>
          <a:prstGeom prst="rect">
            <a:avLst/>
          </a:prstGeom>
          <a:noFill/>
          <a:ln/>
        </p:spPr>
        <p:txBody>
          <a:bodyPr wrap="none" rtlCol="0" anchor="t"/>
          <a:lstStyle/>
          <a:p>
            <a:pPr marL="0" indent="0">
              <a:lnSpc>
                <a:spcPts val="3038"/>
              </a:lnSpc>
              <a:buNone/>
            </a:pPr>
            <a:r>
              <a:rPr lang="en-US" sz="3200" dirty="0">
                <a:solidFill>
                  <a:srgbClr val="15213F"/>
                </a:solidFill>
                <a:latin typeface="Arial" panose="020B0604020202020204" pitchFamily="34" charset="0"/>
                <a:ea typeface="Roboto Slab" pitchFamily="34" charset="-122"/>
                <a:cs typeface="Arial" panose="020B0604020202020204" pitchFamily="34" charset="0"/>
              </a:rPr>
              <a:t>Pasos del Proceso</a:t>
            </a:r>
            <a:endParaRPr lang="en-US" sz="3200" dirty="0">
              <a:latin typeface="Arial" panose="020B0604020202020204" pitchFamily="34" charset="0"/>
              <a:cs typeface="Arial" panose="020B0604020202020204" pitchFamily="34" charset="0"/>
            </a:endParaRPr>
          </a:p>
        </p:txBody>
      </p:sp>
      <p:sp>
        <p:nvSpPr>
          <p:cNvPr id="17" name="Text 14"/>
          <p:cNvSpPr/>
          <p:nvPr/>
        </p:nvSpPr>
        <p:spPr>
          <a:xfrm>
            <a:off x="9936265" y="5039439"/>
            <a:ext cx="3333988" cy="1580198"/>
          </a:xfrm>
          <a:prstGeom prst="rect">
            <a:avLst/>
          </a:prstGeom>
          <a:noFill/>
          <a:ln/>
        </p:spPr>
        <p:txBody>
          <a:bodyPr wrap="square" rtlCol="0" anchor="t"/>
          <a:lstStyle/>
          <a:p>
            <a:pPr marL="0" indent="0">
              <a:lnSpc>
                <a:spcPts val="311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Obtención, transformación, exploración, uso de modelos de IA, integración a productos de software.</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1789888"/>
            <a:ext cx="14630400" cy="6439711"/>
          </a:xfrm>
          <a:prstGeom prst="rect">
            <a:avLst/>
          </a:prstGeom>
          <a:solidFill>
            <a:srgbClr val="FBFCFE"/>
          </a:solidFill>
          <a:ln/>
        </p:spPr>
        <p:txBody>
          <a:bodyPr/>
          <a:lstStyle/>
          <a:p>
            <a:endParaRPr lang="es-AR"/>
          </a:p>
        </p:txBody>
      </p:sp>
      <p:sp>
        <p:nvSpPr>
          <p:cNvPr id="4" name="Text 2"/>
          <p:cNvSpPr/>
          <p:nvPr/>
        </p:nvSpPr>
        <p:spPr>
          <a:xfrm>
            <a:off x="466929" y="594536"/>
            <a:ext cx="13299436" cy="1543050"/>
          </a:xfrm>
          <a:prstGeom prst="rect">
            <a:avLst/>
          </a:prstGeom>
          <a:noFill/>
          <a:ln/>
        </p:spPr>
        <p:txBody>
          <a:bodyPr wrap="square" rtlCol="0" anchor="t"/>
          <a:lstStyle/>
          <a:p>
            <a:pPr marL="0" indent="0">
              <a:lnSpc>
                <a:spcPts val="6075"/>
              </a:lnSpc>
              <a:buNone/>
            </a:pPr>
            <a:r>
              <a:rPr lang="en-US" sz="4860" dirty="0">
                <a:solidFill>
                  <a:srgbClr val="3257B8"/>
                </a:solidFill>
                <a:latin typeface="Arial" panose="020B0604020202020204" pitchFamily="34" charset="0"/>
                <a:ea typeface="Roboto Slab" pitchFamily="34" charset="-122"/>
                <a:cs typeface="Arial" panose="020B0604020202020204" pitchFamily="34" charset="0"/>
              </a:rPr>
              <a:t>Componentes de una Arquitectura de Big Data</a:t>
            </a:r>
            <a:endParaRPr lang="en-US" sz="4860" dirty="0">
              <a:latin typeface="Arial" panose="020B0604020202020204" pitchFamily="34" charset="0"/>
              <a:cs typeface="Arial" panose="020B0604020202020204" pitchFamily="34" charset="0"/>
            </a:endParaRPr>
          </a:p>
        </p:txBody>
      </p:sp>
      <p:sp>
        <p:nvSpPr>
          <p:cNvPr id="5" name="Text 3"/>
          <p:cNvSpPr/>
          <p:nvPr/>
        </p:nvSpPr>
        <p:spPr>
          <a:xfrm>
            <a:off x="864037" y="2599043"/>
            <a:ext cx="3086100" cy="385763"/>
          </a:xfrm>
          <a:prstGeom prst="rect">
            <a:avLst/>
          </a:prstGeom>
          <a:noFill/>
          <a:ln/>
        </p:spPr>
        <p:txBody>
          <a:bodyPr wrap="none" rtlCol="0" anchor="t"/>
          <a:lstStyle/>
          <a:p>
            <a:pPr marL="0" indent="0">
              <a:lnSpc>
                <a:spcPts val="3038"/>
              </a:lnSpc>
              <a:buNone/>
            </a:pPr>
            <a:r>
              <a:rPr lang="en-US" sz="3200" b="1" dirty="0">
                <a:solidFill>
                  <a:srgbClr val="3257B8"/>
                </a:solidFill>
                <a:latin typeface="Arial" panose="020B0604020202020204" pitchFamily="34" charset="0"/>
                <a:ea typeface="Roboto Slab" pitchFamily="34" charset="-122"/>
                <a:cs typeface="Arial" panose="020B0604020202020204" pitchFamily="34" charset="0"/>
              </a:rPr>
              <a:t>Fuentes de Datos</a:t>
            </a:r>
            <a:endParaRPr lang="en-US" sz="3200" b="1" dirty="0">
              <a:latin typeface="Arial" panose="020B0604020202020204" pitchFamily="34" charset="0"/>
              <a:cs typeface="Arial" panose="020B0604020202020204" pitchFamily="34" charset="0"/>
            </a:endParaRPr>
          </a:p>
        </p:txBody>
      </p:sp>
      <p:sp>
        <p:nvSpPr>
          <p:cNvPr id="6" name="Text 4"/>
          <p:cNvSpPr/>
          <p:nvPr/>
        </p:nvSpPr>
        <p:spPr>
          <a:xfrm>
            <a:off x="864037" y="3387266"/>
            <a:ext cx="3898821" cy="1185148"/>
          </a:xfrm>
          <a:prstGeom prst="rect">
            <a:avLst/>
          </a:prstGeom>
          <a:noFill/>
          <a:ln/>
        </p:spPr>
        <p:txBody>
          <a:bodyPr wrap="square" rtlCol="0" anchor="t"/>
          <a:lstStyle/>
          <a:p>
            <a:pPr marL="0" indent="0">
              <a:lnSpc>
                <a:spcPts val="3110"/>
              </a:lnSpc>
              <a:buNone/>
            </a:pPr>
            <a:r>
              <a:rPr lang="en-US" sz="2800" dirty="0">
                <a:solidFill>
                  <a:srgbClr val="15213F"/>
                </a:solidFill>
                <a:latin typeface="Arial" panose="020B0604020202020204" pitchFamily="34" charset="0"/>
                <a:ea typeface="Roboto" pitchFamily="34" charset="-122"/>
                <a:cs typeface="Arial" panose="020B0604020202020204" pitchFamily="34" charset="0"/>
              </a:rPr>
              <a:t>Estructurados, semi-estructurados, no estructurados, transacciones, streaming.</a:t>
            </a:r>
            <a:endParaRPr lang="en-US" sz="2800" dirty="0">
              <a:latin typeface="Arial" panose="020B0604020202020204" pitchFamily="34" charset="0"/>
              <a:cs typeface="Arial" panose="020B0604020202020204" pitchFamily="34" charset="0"/>
            </a:endParaRPr>
          </a:p>
        </p:txBody>
      </p:sp>
      <p:sp>
        <p:nvSpPr>
          <p:cNvPr id="7" name="Text 5"/>
          <p:cNvSpPr/>
          <p:nvPr/>
        </p:nvSpPr>
        <p:spPr>
          <a:xfrm>
            <a:off x="5372695" y="2599043"/>
            <a:ext cx="3086100" cy="385763"/>
          </a:xfrm>
          <a:prstGeom prst="rect">
            <a:avLst/>
          </a:prstGeom>
          <a:noFill/>
          <a:ln/>
        </p:spPr>
        <p:txBody>
          <a:bodyPr wrap="none" rtlCol="0" anchor="t"/>
          <a:lstStyle/>
          <a:p>
            <a:pPr marL="0" indent="0">
              <a:lnSpc>
                <a:spcPts val="3038"/>
              </a:lnSpc>
              <a:buNone/>
            </a:pPr>
            <a:r>
              <a:rPr lang="en-US" sz="3200" b="1" dirty="0">
                <a:solidFill>
                  <a:srgbClr val="3257B8"/>
                </a:solidFill>
                <a:latin typeface="Arial" panose="020B0604020202020204" pitchFamily="34" charset="0"/>
                <a:ea typeface="Roboto Slab" pitchFamily="34" charset="-122"/>
                <a:cs typeface="Arial" panose="020B0604020202020204" pitchFamily="34" charset="0"/>
              </a:rPr>
              <a:t>Ingesta de Datos</a:t>
            </a:r>
            <a:endParaRPr lang="en-US" sz="3200" b="1" dirty="0">
              <a:latin typeface="Arial" panose="020B0604020202020204" pitchFamily="34" charset="0"/>
              <a:cs typeface="Arial" panose="020B0604020202020204" pitchFamily="34" charset="0"/>
            </a:endParaRPr>
          </a:p>
        </p:txBody>
      </p:sp>
      <p:sp>
        <p:nvSpPr>
          <p:cNvPr id="8" name="Text 6"/>
          <p:cNvSpPr/>
          <p:nvPr/>
        </p:nvSpPr>
        <p:spPr>
          <a:xfrm>
            <a:off x="5372695" y="3387266"/>
            <a:ext cx="3898821" cy="1185148"/>
          </a:xfrm>
          <a:prstGeom prst="rect">
            <a:avLst/>
          </a:prstGeom>
          <a:noFill/>
          <a:ln/>
        </p:spPr>
        <p:txBody>
          <a:bodyPr wrap="square" rtlCol="0" anchor="t"/>
          <a:lstStyle/>
          <a:p>
            <a:pPr marL="0" indent="0">
              <a:lnSpc>
                <a:spcPts val="3110"/>
              </a:lnSpc>
              <a:buNone/>
            </a:pPr>
            <a:r>
              <a:rPr lang="en-US" sz="2800" dirty="0">
                <a:solidFill>
                  <a:srgbClr val="15213F"/>
                </a:solidFill>
                <a:latin typeface="Arial" panose="020B0604020202020204" pitchFamily="34" charset="0"/>
                <a:ea typeface="Roboto" pitchFamily="34" charset="-122"/>
                <a:cs typeface="Arial" panose="020B0604020202020204" pitchFamily="34" charset="0"/>
              </a:rPr>
              <a:t>Batch Processing (Hadoop), Stream Processing (Kafka, Flink, Storm).</a:t>
            </a:r>
            <a:endParaRPr lang="en-US" sz="2800" dirty="0">
              <a:latin typeface="Arial" panose="020B0604020202020204" pitchFamily="34" charset="0"/>
              <a:cs typeface="Arial" panose="020B0604020202020204" pitchFamily="34" charset="0"/>
            </a:endParaRPr>
          </a:p>
        </p:txBody>
      </p:sp>
      <p:sp>
        <p:nvSpPr>
          <p:cNvPr id="9" name="Text 7"/>
          <p:cNvSpPr/>
          <p:nvPr/>
        </p:nvSpPr>
        <p:spPr>
          <a:xfrm>
            <a:off x="9881354" y="2599043"/>
            <a:ext cx="3824526" cy="385763"/>
          </a:xfrm>
          <a:prstGeom prst="rect">
            <a:avLst/>
          </a:prstGeom>
          <a:noFill/>
          <a:ln/>
        </p:spPr>
        <p:txBody>
          <a:bodyPr wrap="none" rtlCol="0" anchor="t"/>
          <a:lstStyle/>
          <a:p>
            <a:pPr marL="0" indent="0">
              <a:lnSpc>
                <a:spcPts val="3038"/>
              </a:lnSpc>
              <a:buNone/>
            </a:pPr>
            <a:r>
              <a:rPr lang="en-US" sz="3200" b="1" dirty="0" err="1">
                <a:solidFill>
                  <a:srgbClr val="3257B8"/>
                </a:solidFill>
                <a:latin typeface="Arial" panose="020B0604020202020204" pitchFamily="34" charset="0"/>
                <a:ea typeface="Roboto Slab" pitchFamily="34" charset="-122"/>
                <a:cs typeface="Arial" panose="020B0604020202020204" pitchFamily="34" charset="0"/>
              </a:rPr>
              <a:t>Almacenamiento</a:t>
            </a:r>
            <a:endParaRPr lang="en-US" sz="3200" b="1" dirty="0">
              <a:solidFill>
                <a:srgbClr val="3257B8"/>
              </a:solidFill>
              <a:latin typeface="Arial" panose="020B0604020202020204" pitchFamily="34" charset="0"/>
              <a:ea typeface="Roboto Slab" pitchFamily="34" charset="-122"/>
              <a:cs typeface="Arial" panose="020B0604020202020204" pitchFamily="34" charset="0"/>
            </a:endParaRPr>
          </a:p>
          <a:p>
            <a:pPr marL="0" indent="0">
              <a:lnSpc>
                <a:spcPts val="3038"/>
              </a:lnSpc>
              <a:buNone/>
            </a:pPr>
            <a:r>
              <a:rPr lang="en-US" sz="3200" b="1" dirty="0">
                <a:solidFill>
                  <a:srgbClr val="3257B8"/>
                </a:solidFill>
                <a:latin typeface="Arial" panose="020B0604020202020204" pitchFamily="34" charset="0"/>
                <a:ea typeface="Roboto Slab" pitchFamily="34" charset="-122"/>
                <a:cs typeface="Arial" panose="020B0604020202020204" pitchFamily="34" charset="0"/>
              </a:rPr>
              <a:t> de Datos</a:t>
            </a:r>
            <a:endParaRPr lang="en-US" sz="3200" b="1" dirty="0">
              <a:latin typeface="Arial" panose="020B0604020202020204" pitchFamily="34" charset="0"/>
              <a:cs typeface="Arial" panose="020B0604020202020204" pitchFamily="34" charset="0"/>
            </a:endParaRPr>
          </a:p>
        </p:txBody>
      </p:sp>
      <p:sp>
        <p:nvSpPr>
          <p:cNvPr id="10" name="Text 8"/>
          <p:cNvSpPr/>
          <p:nvPr/>
        </p:nvSpPr>
        <p:spPr>
          <a:xfrm>
            <a:off x="9881354" y="3387266"/>
            <a:ext cx="3898821" cy="1185148"/>
          </a:xfrm>
          <a:prstGeom prst="rect">
            <a:avLst/>
          </a:prstGeom>
          <a:noFill/>
          <a:ln/>
        </p:spPr>
        <p:txBody>
          <a:bodyPr wrap="square" rtlCol="0" anchor="t"/>
          <a:lstStyle/>
          <a:p>
            <a:pPr marL="0" indent="0">
              <a:lnSpc>
                <a:spcPts val="3110"/>
              </a:lnSpc>
              <a:buNone/>
            </a:pPr>
            <a:r>
              <a:rPr lang="en-US" sz="2800" dirty="0">
                <a:solidFill>
                  <a:srgbClr val="15213F"/>
                </a:solidFill>
                <a:latin typeface="Arial" panose="020B0604020202020204" pitchFamily="34" charset="0"/>
                <a:ea typeface="Roboto" pitchFamily="34" charset="-122"/>
                <a:cs typeface="Arial" panose="020B0604020202020204" pitchFamily="34" charset="0"/>
              </a:rPr>
              <a:t>Data Lakes (HDFS, S3), Data Warehouses (Redshift, BigQuery), Bases de Datos (SQL, NoSQL).</a:t>
            </a:r>
            <a:endParaRPr lang="en-US" sz="280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824038"/>
            <a:ext cx="7415927" cy="2235994"/>
          </a:xfrm>
          <a:prstGeom prst="rect">
            <a:avLst/>
          </a:prstGeom>
          <a:noFill/>
          <a:ln/>
        </p:spPr>
        <p:txBody>
          <a:bodyPr wrap="square" rtlCol="0" anchor="t"/>
          <a:lstStyle/>
          <a:p>
            <a:pPr marL="0" indent="0">
              <a:lnSpc>
                <a:spcPts val="8803"/>
              </a:lnSpc>
              <a:buNone/>
            </a:pPr>
            <a:r>
              <a:rPr lang="en-US" sz="7042" dirty="0">
                <a:solidFill>
                  <a:srgbClr val="020202"/>
                </a:solidFill>
                <a:latin typeface="PT Serif" pitchFamily="34" charset="0"/>
                <a:ea typeface="PT Serif" pitchFamily="34" charset="-122"/>
                <a:cs typeface="PT Serif" pitchFamily="34" charset="-120"/>
              </a:rPr>
              <a:t>La Historia del Big Data</a:t>
            </a:r>
            <a:endParaRPr lang="en-US" sz="7042" dirty="0"/>
          </a:p>
        </p:txBody>
      </p:sp>
      <p:sp>
        <p:nvSpPr>
          <p:cNvPr id="6" name="Text 3"/>
          <p:cNvSpPr/>
          <p:nvPr/>
        </p:nvSpPr>
        <p:spPr>
          <a:xfrm>
            <a:off x="864037" y="4430316"/>
            <a:ext cx="7415927" cy="1975247"/>
          </a:xfrm>
          <a:prstGeom prst="rect">
            <a:avLst/>
          </a:prstGeom>
          <a:noFill/>
          <a:ln/>
        </p:spPr>
        <p:txBody>
          <a:bodyPr wrap="square" rtlCol="0" anchor="t"/>
          <a:lstStyle/>
          <a:p>
            <a:pPr marL="0" indent="0">
              <a:lnSpc>
                <a:spcPts val="3110"/>
              </a:lnSpc>
              <a:buNone/>
            </a:pPr>
            <a:r>
              <a:rPr lang="en-US" sz="1944" dirty="0">
                <a:solidFill>
                  <a:srgbClr val="383838"/>
                </a:solidFill>
                <a:latin typeface="DM Sans" pitchFamily="34" charset="0"/>
                <a:ea typeface="DM Sans" pitchFamily="34" charset="-122"/>
                <a:cs typeface="DM Sans" pitchFamily="34" charset="-120"/>
              </a:rPr>
              <a:t>La historia del Big Data se remonta a tiempos antiguos, donde la humanidad comenzó a interesarse por la recopilación y almacenamiento de datos. Desde rudimentarios métodos en el Paleolítico hasta el desarrollo de tecnologías complejas, cada paso ha sido crucial en la evolución del manejo de información.</a:t>
            </a:r>
            <a:endParaRPr lang="en-US" sz="1944"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422083"/>
            <a:ext cx="7415927" cy="1064657"/>
          </a:xfrm>
          <a:prstGeom prst="rect">
            <a:avLst/>
          </a:prstGeom>
          <a:noFill/>
          <a:ln/>
        </p:spPr>
        <p:txBody>
          <a:bodyPr wrap="none" rtlCol="0" anchor="t"/>
          <a:lstStyle/>
          <a:p>
            <a:pPr marL="0" indent="0">
              <a:lnSpc>
                <a:spcPts val="8384"/>
              </a:lnSpc>
              <a:buNone/>
            </a:pPr>
            <a:r>
              <a:rPr lang="en-US" sz="6707" dirty="0">
                <a:solidFill>
                  <a:srgbClr val="161613"/>
                </a:solidFill>
                <a:latin typeface="Arial" panose="020B0604020202020204" pitchFamily="34" charset="0"/>
                <a:ea typeface="DM Sans" pitchFamily="34" charset="-122"/>
                <a:cs typeface="Arial" panose="020B0604020202020204" pitchFamily="34" charset="0"/>
              </a:rPr>
              <a:t>Fuentes de Datos</a:t>
            </a:r>
            <a:endParaRPr lang="en-US" sz="6707" dirty="0">
              <a:latin typeface="Arial" panose="020B0604020202020204" pitchFamily="34" charset="0"/>
              <a:cs typeface="Arial" panose="020B0604020202020204" pitchFamily="34" charset="0"/>
            </a:endParaRPr>
          </a:p>
        </p:txBody>
      </p:sp>
      <p:sp>
        <p:nvSpPr>
          <p:cNvPr id="6" name="Text 3"/>
          <p:cNvSpPr/>
          <p:nvPr/>
        </p:nvSpPr>
        <p:spPr>
          <a:xfrm>
            <a:off x="864037" y="2857024"/>
            <a:ext cx="7415927" cy="3950494"/>
          </a:xfrm>
          <a:prstGeom prst="rect">
            <a:avLst/>
          </a:prstGeom>
          <a:noFill/>
          <a:ln/>
        </p:spPr>
        <p:txBody>
          <a:bodyPr wrap="square" rtlCol="0" anchor="t"/>
          <a:lstStyle/>
          <a:p>
            <a:pPr marL="0" indent="0">
              <a:lnSpc>
                <a:spcPts val="311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Las organizaciones pueden descubrir información, estadísticas y tendencias valiosas a través de sus propias operaciones. Estos datos internos, como ventas, finanzas, marketing y recursos humanos, proporcionan una visión única de las fortalezas y debilidades de la empresa. Además, los datos externos como redes sociales, demografía y tendencias del mercado, ofrecen una perspectiva más amplia del panorama competitivo. Al combinar estas fuentes de datos, las empresas pueden tomar decisiones informadas y optimizar sus operaciones.</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31862"/>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14630400" cy="2498408"/>
          </a:xfrm>
          <a:prstGeom prst="rect">
            <a:avLst/>
          </a:prstGeom>
        </p:spPr>
      </p:pic>
      <p:sp>
        <p:nvSpPr>
          <p:cNvPr id="5" name="Text 2"/>
          <p:cNvSpPr/>
          <p:nvPr/>
        </p:nvSpPr>
        <p:spPr>
          <a:xfrm>
            <a:off x="279394" y="2708705"/>
            <a:ext cx="4996934" cy="624602"/>
          </a:xfrm>
          <a:prstGeom prst="rect">
            <a:avLst/>
          </a:prstGeom>
          <a:noFill/>
          <a:ln/>
        </p:spPr>
        <p:txBody>
          <a:bodyPr wrap="none" rtlCol="0" anchor="t"/>
          <a:lstStyle/>
          <a:p>
            <a:pPr marL="0" indent="0">
              <a:lnSpc>
                <a:spcPts val="4918"/>
              </a:lnSpc>
              <a:buNone/>
            </a:pPr>
            <a:r>
              <a:rPr lang="en-US" sz="3935" dirty="0">
                <a:solidFill>
                  <a:srgbClr val="161613"/>
                </a:solidFill>
                <a:latin typeface="Arial" panose="020B0604020202020204" pitchFamily="34" charset="0"/>
                <a:ea typeface="DM Sans" pitchFamily="34" charset="-122"/>
                <a:cs typeface="Arial" panose="020B0604020202020204" pitchFamily="34" charset="0"/>
              </a:rPr>
              <a:t>Datos Internos</a:t>
            </a:r>
            <a:endParaRPr lang="en-US" sz="3935" dirty="0">
              <a:latin typeface="Arial" panose="020B0604020202020204" pitchFamily="34" charset="0"/>
              <a:cs typeface="Arial" panose="020B0604020202020204" pitchFamily="34" charset="0"/>
            </a:endParaRPr>
          </a:p>
        </p:txBody>
      </p:sp>
      <p:sp>
        <p:nvSpPr>
          <p:cNvPr id="6" name="Shape 3"/>
          <p:cNvSpPr/>
          <p:nvPr/>
        </p:nvSpPr>
        <p:spPr>
          <a:xfrm>
            <a:off x="741849" y="3505397"/>
            <a:ext cx="3506272" cy="4335320"/>
          </a:xfrm>
          <a:prstGeom prst="roundRect">
            <a:avLst>
              <a:gd name="adj" fmla="val 855"/>
            </a:avLst>
          </a:prstGeom>
          <a:solidFill>
            <a:srgbClr val="EDEBE3"/>
          </a:solidFill>
          <a:ln/>
        </p:spPr>
      </p:sp>
      <p:sp>
        <p:nvSpPr>
          <p:cNvPr id="7" name="Text 4"/>
          <p:cNvSpPr/>
          <p:nvPr/>
        </p:nvSpPr>
        <p:spPr>
          <a:xfrm>
            <a:off x="941636" y="3705184"/>
            <a:ext cx="2498408" cy="312182"/>
          </a:xfrm>
          <a:prstGeom prst="rect">
            <a:avLst/>
          </a:prstGeom>
          <a:noFill/>
          <a:ln/>
        </p:spPr>
        <p:txBody>
          <a:bodyPr wrap="none" rtlCol="0" anchor="t"/>
          <a:lstStyle/>
          <a:p>
            <a:pPr marL="0" indent="0">
              <a:lnSpc>
                <a:spcPts val="2459"/>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Información Interna</a:t>
            </a:r>
            <a:endParaRPr lang="en-US" sz="2400" dirty="0">
              <a:latin typeface="Arial" panose="020B0604020202020204" pitchFamily="34" charset="0"/>
              <a:cs typeface="Arial" panose="020B0604020202020204" pitchFamily="34" charset="0"/>
            </a:endParaRPr>
          </a:p>
        </p:txBody>
      </p:sp>
      <p:sp>
        <p:nvSpPr>
          <p:cNvPr id="8" name="Text 5"/>
          <p:cNvSpPr/>
          <p:nvPr/>
        </p:nvSpPr>
        <p:spPr>
          <a:xfrm>
            <a:off x="941635" y="4137262"/>
            <a:ext cx="3306485" cy="2878217"/>
          </a:xfrm>
          <a:prstGeom prst="rect">
            <a:avLst/>
          </a:prstGeom>
          <a:noFill/>
          <a:ln/>
        </p:spPr>
        <p:txBody>
          <a:bodyPr wrap="square" rtlCol="0" anchor="t"/>
          <a:lstStyle/>
          <a:p>
            <a:pPr marL="0" indent="0">
              <a:lnSpc>
                <a:spcPts val="2518"/>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Los datos internos son hechos y cifras que las empresas obtienen de sus propias bases de datos, software, clientes e informes. Esta información creada por la operación de la organización incluye ventas, órdenes de compra y transacciones de inventario.</a:t>
            </a:r>
            <a:endParaRPr lang="en-US" sz="2000" dirty="0">
              <a:latin typeface="Arial" panose="020B0604020202020204" pitchFamily="34" charset="0"/>
              <a:cs typeface="Arial" panose="020B0604020202020204" pitchFamily="34" charset="0"/>
            </a:endParaRPr>
          </a:p>
        </p:txBody>
      </p:sp>
      <p:sp>
        <p:nvSpPr>
          <p:cNvPr id="9" name="Shape 6"/>
          <p:cNvSpPr/>
          <p:nvPr/>
        </p:nvSpPr>
        <p:spPr>
          <a:xfrm>
            <a:off x="5276328" y="3505397"/>
            <a:ext cx="3506272" cy="4335320"/>
          </a:xfrm>
          <a:prstGeom prst="roundRect">
            <a:avLst>
              <a:gd name="adj" fmla="val 855"/>
            </a:avLst>
          </a:prstGeom>
          <a:solidFill>
            <a:srgbClr val="EDEBE3"/>
          </a:solidFill>
          <a:ln/>
        </p:spPr>
      </p:sp>
      <p:sp>
        <p:nvSpPr>
          <p:cNvPr id="10" name="Text 7"/>
          <p:cNvSpPr/>
          <p:nvPr/>
        </p:nvSpPr>
        <p:spPr>
          <a:xfrm>
            <a:off x="5476115" y="3705184"/>
            <a:ext cx="3106698" cy="624364"/>
          </a:xfrm>
          <a:prstGeom prst="rect">
            <a:avLst/>
          </a:prstGeom>
          <a:noFill/>
          <a:ln/>
        </p:spPr>
        <p:txBody>
          <a:bodyPr wrap="square" rtlCol="0" anchor="t"/>
          <a:lstStyle/>
          <a:p>
            <a:pPr marL="0" indent="0">
              <a:lnSpc>
                <a:spcPts val="2459"/>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Importancia para la Toma de Decisiones</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5476114" y="4449444"/>
            <a:ext cx="3306485" cy="2558415"/>
          </a:xfrm>
          <a:prstGeom prst="rect">
            <a:avLst/>
          </a:prstGeom>
          <a:noFill/>
          <a:ln/>
        </p:spPr>
        <p:txBody>
          <a:bodyPr wrap="square" rtlCol="0" anchor="t"/>
          <a:lstStyle/>
          <a:p>
            <a:pPr marL="0" indent="0">
              <a:lnSpc>
                <a:spcPts val="2518"/>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Los datos internos son esenciales para determinar si las estrategias actuales de la empresa son acertadas o si se deben hacer cambios. Proporcionan una visión única de las fortalezas y debilidades de la organización.</a:t>
            </a:r>
            <a:endParaRPr lang="en-US" sz="2000" dirty="0">
              <a:latin typeface="Arial" panose="020B0604020202020204" pitchFamily="34" charset="0"/>
              <a:cs typeface="Arial" panose="020B0604020202020204" pitchFamily="34" charset="0"/>
            </a:endParaRPr>
          </a:p>
        </p:txBody>
      </p:sp>
      <p:sp>
        <p:nvSpPr>
          <p:cNvPr id="12" name="Shape 9"/>
          <p:cNvSpPr/>
          <p:nvPr/>
        </p:nvSpPr>
        <p:spPr>
          <a:xfrm>
            <a:off x="9974818" y="3505396"/>
            <a:ext cx="3506272" cy="4335319"/>
          </a:xfrm>
          <a:prstGeom prst="roundRect">
            <a:avLst>
              <a:gd name="adj" fmla="val 855"/>
            </a:avLst>
          </a:prstGeom>
          <a:solidFill>
            <a:srgbClr val="EDEBE3"/>
          </a:solidFill>
          <a:ln/>
        </p:spPr>
      </p:sp>
      <p:sp>
        <p:nvSpPr>
          <p:cNvPr id="13" name="Text 10"/>
          <p:cNvSpPr/>
          <p:nvPr/>
        </p:nvSpPr>
        <p:spPr>
          <a:xfrm>
            <a:off x="10174605" y="3705184"/>
            <a:ext cx="2498408" cy="312182"/>
          </a:xfrm>
          <a:prstGeom prst="rect">
            <a:avLst/>
          </a:prstGeom>
          <a:noFill/>
          <a:ln/>
        </p:spPr>
        <p:txBody>
          <a:bodyPr wrap="none" rtlCol="0" anchor="t"/>
          <a:lstStyle/>
          <a:p>
            <a:pPr marL="0" indent="0">
              <a:lnSpc>
                <a:spcPts val="2459"/>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Áreas Clave</a:t>
            </a:r>
            <a:endParaRPr lang="en-US" sz="2400" dirty="0">
              <a:latin typeface="Arial" panose="020B0604020202020204" pitchFamily="34" charset="0"/>
              <a:cs typeface="Arial" panose="020B0604020202020204" pitchFamily="34" charset="0"/>
            </a:endParaRPr>
          </a:p>
        </p:txBody>
      </p:sp>
      <p:sp>
        <p:nvSpPr>
          <p:cNvPr id="14" name="Text 11"/>
          <p:cNvSpPr/>
          <p:nvPr/>
        </p:nvSpPr>
        <p:spPr>
          <a:xfrm>
            <a:off x="10174604" y="4137262"/>
            <a:ext cx="3306485" cy="2558415"/>
          </a:xfrm>
          <a:prstGeom prst="rect">
            <a:avLst/>
          </a:prstGeom>
          <a:noFill/>
          <a:ln/>
        </p:spPr>
        <p:txBody>
          <a:bodyPr wrap="square" rtlCol="0" anchor="t"/>
          <a:lstStyle/>
          <a:p>
            <a:pPr marL="0" indent="0">
              <a:lnSpc>
                <a:spcPts val="2518"/>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Las principales áreas de las que una empresa puede recopilar datos internos son ventas, finanzas, marketing y recursos humanos. Cada área ofrece una perspectiva diferente, pero todos los datos se conectan entre sí.</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
        <p:nvSpPr>
          <p:cNvPr id="4" name="Text 2"/>
          <p:cNvSpPr/>
          <p:nvPr/>
        </p:nvSpPr>
        <p:spPr>
          <a:xfrm>
            <a:off x="864037" y="559773"/>
            <a:ext cx="10221278" cy="771525"/>
          </a:xfrm>
          <a:prstGeom prst="rect">
            <a:avLst/>
          </a:prstGeom>
          <a:noFill/>
          <a:ln/>
        </p:spPr>
        <p:txBody>
          <a:bodyPr wrap="none" rtlCol="0" anchor="t"/>
          <a:lstStyle/>
          <a:p>
            <a:pPr marL="0" indent="0">
              <a:lnSpc>
                <a:spcPts val="6075"/>
              </a:lnSpc>
              <a:buNone/>
            </a:pPr>
            <a:r>
              <a:rPr lang="en-US" sz="4860" dirty="0">
                <a:solidFill>
                  <a:srgbClr val="161613"/>
                </a:solidFill>
                <a:latin typeface="Arial" panose="020B0604020202020204" pitchFamily="34" charset="0"/>
                <a:ea typeface="DM Sans" pitchFamily="34" charset="-122"/>
                <a:cs typeface="Arial" panose="020B0604020202020204" pitchFamily="34" charset="0"/>
              </a:rPr>
              <a:t>Datos del Departamento de Ventas</a:t>
            </a:r>
            <a:endParaRPr lang="en-US" sz="4860" dirty="0">
              <a:latin typeface="Arial" panose="020B0604020202020204" pitchFamily="34" charset="0"/>
              <a:cs typeface="Arial" panose="020B0604020202020204" pitchFamily="34" charset="0"/>
            </a:endParaRPr>
          </a:p>
        </p:txBody>
      </p:sp>
      <p:sp>
        <p:nvSpPr>
          <p:cNvPr id="5" name="Text 3"/>
          <p:cNvSpPr/>
          <p:nvPr/>
        </p:nvSpPr>
        <p:spPr>
          <a:xfrm>
            <a:off x="864037" y="2801541"/>
            <a:ext cx="3086100" cy="385763"/>
          </a:xfrm>
          <a:prstGeom prst="rect">
            <a:avLst/>
          </a:prstGeom>
          <a:noFill/>
          <a:ln/>
        </p:spPr>
        <p:txBody>
          <a:bodyPr wrap="none" rtlCol="0" anchor="t"/>
          <a:lstStyle/>
          <a:p>
            <a:pPr marL="0" indent="0">
              <a:lnSpc>
                <a:spcPts val="3038"/>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Información Clave</a:t>
            </a:r>
            <a:endParaRPr lang="en-US" sz="3200" dirty="0">
              <a:latin typeface="Arial" panose="020B0604020202020204" pitchFamily="34" charset="0"/>
              <a:cs typeface="Arial" panose="020B0604020202020204" pitchFamily="34" charset="0"/>
            </a:endParaRPr>
          </a:p>
        </p:txBody>
      </p:sp>
      <p:sp>
        <p:nvSpPr>
          <p:cNvPr id="6" name="Text 4"/>
          <p:cNvSpPr/>
          <p:nvPr/>
        </p:nvSpPr>
        <p:spPr>
          <a:xfrm>
            <a:off x="864037" y="3434120"/>
            <a:ext cx="4096846" cy="3160395"/>
          </a:xfrm>
          <a:prstGeom prst="rect">
            <a:avLst/>
          </a:prstGeom>
          <a:noFill/>
          <a:ln/>
        </p:spPr>
        <p:txBody>
          <a:bodyPr wrap="square" rtlCol="0" anchor="t"/>
          <a:lstStyle/>
          <a:p>
            <a:pPr marL="0" indent="0">
              <a:lnSpc>
                <a:spcPts val="311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Los datos de ventas pueden incluir ingresos, rentabilidad, canales de distribución, precios y perfiles de clientes. Estos datos ayudan a comprender las fortalezas y debilidades, lo que puede impulsar cambios en el marketing o el enfoque.</a:t>
            </a:r>
            <a:endParaRPr lang="en-US" sz="2400" dirty="0">
              <a:latin typeface="Arial" panose="020B0604020202020204" pitchFamily="34" charset="0"/>
              <a:cs typeface="Arial" panose="020B0604020202020204" pitchFamily="34" charset="0"/>
            </a:endParaRPr>
          </a:p>
        </p:txBody>
      </p:sp>
      <p:sp>
        <p:nvSpPr>
          <p:cNvPr id="7" name="Text 5"/>
          <p:cNvSpPr/>
          <p:nvPr/>
        </p:nvSpPr>
        <p:spPr>
          <a:xfrm>
            <a:off x="5372695" y="2801541"/>
            <a:ext cx="3482102" cy="385763"/>
          </a:xfrm>
          <a:prstGeom prst="rect">
            <a:avLst/>
          </a:prstGeom>
          <a:noFill/>
          <a:ln/>
        </p:spPr>
        <p:txBody>
          <a:bodyPr wrap="none" rtlCol="0" anchor="t"/>
          <a:lstStyle/>
          <a:p>
            <a:pPr marL="0" indent="0">
              <a:lnSpc>
                <a:spcPts val="3038"/>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Importancia Estratégica</a:t>
            </a:r>
            <a:endParaRPr lang="en-US" sz="3200" dirty="0">
              <a:latin typeface="Arial" panose="020B0604020202020204" pitchFamily="34" charset="0"/>
              <a:cs typeface="Arial" panose="020B0604020202020204" pitchFamily="34" charset="0"/>
            </a:endParaRPr>
          </a:p>
        </p:txBody>
      </p:sp>
      <p:sp>
        <p:nvSpPr>
          <p:cNvPr id="8" name="Text 6"/>
          <p:cNvSpPr/>
          <p:nvPr/>
        </p:nvSpPr>
        <p:spPr>
          <a:xfrm>
            <a:off x="5372695" y="3434120"/>
            <a:ext cx="4096846" cy="3160395"/>
          </a:xfrm>
          <a:prstGeom prst="rect">
            <a:avLst/>
          </a:prstGeom>
          <a:noFill/>
          <a:ln/>
        </p:spPr>
        <p:txBody>
          <a:bodyPr wrap="square" rtlCol="0" anchor="t"/>
          <a:lstStyle/>
          <a:p>
            <a:pPr marL="0" indent="0">
              <a:lnSpc>
                <a:spcPts val="311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El departamento de ventas es esencial para la rentabilidad de una empresa. Los datos de ventas proporcionan información valiosa sobre la demanda de los clientes y las áreas de oportunidad para mejorar el desempeño.</a:t>
            </a:r>
            <a:endParaRPr lang="en-US" sz="2400" dirty="0">
              <a:latin typeface="Arial" panose="020B0604020202020204" pitchFamily="34" charset="0"/>
              <a:cs typeface="Arial" panose="020B0604020202020204" pitchFamily="34" charset="0"/>
            </a:endParaRPr>
          </a:p>
        </p:txBody>
      </p:sp>
      <p:sp>
        <p:nvSpPr>
          <p:cNvPr id="9" name="Text 7"/>
          <p:cNvSpPr/>
          <p:nvPr/>
        </p:nvSpPr>
        <p:spPr>
          <a:xfrm>
            <a:off x="9881354" y="2801541"/>
            <a:ext cx="3898821" cy="771525"/>
          </a:xfrm>
          <a:prstGeom prst="rect">
            <a:avLst/>
          </a:prstGeom>
          <a:noFill/>
          <a:ln/>
        </p:spPr>
        <p:txBody>
          <a:bodyPr wrap="square" rtlCol="0" anchor="t"/>
          <a:lstStyle/>
          <a:p>
            <a:pPr marL="0" indent="0">
              <a:lnSpc>
                <a:spcPts val="3038"/>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Conexión con Otros Departamentos</a:t>
            </a:r>
            <a:endParaRPr lang="en-US" sz="3200" dirty="0">
              <a:latin typeface="Arial" panose="020B0604020202020204" pitchFamily="34" charset="0"/>
              <a:cs typeface="Arial" panose="020B0604020202020204" pitchFamily="34" charset="0"/>
            </a:endParaRPr>
          </a:p>
        </p:txBody>
      </p:sp>
      <p:sp>
        <p:nvSpPr>
          <p:cNvPr id="10" name="Text 8"/>
          <p:cNvSpPr/>
          <p:nvPr/>
        </p:nvSpPr>
        <p:spPr>
          <a:xfrm>
            <a:off x="9881354" y="3819882"/>
            <a:ext cx="4223529" cy="2765346"/>
          </a:xfrm>
          <a:prstGeom prst="rect">
            <a:avLst/>
          </a:prstGeom>
          <a:noFill/>
          <a:ln/>
        </p:spPr>
        <p:txBody>
          <a:bodyPr wrap="square" rtlCol="0" anchor="t"/>
          <a:lstStyle/>
          <a:p>
            <a:pPr marL="0" indent="0">
              <a:lnSpc>
                <a:spcPts val="3110"/>
              </a:lnSpc>
              <a:buNone/>
            </a:pPr>
            <a:r>
              <a:rPr lang="en-US" sz="2400" dirty="0">
                <a:solidFill>
                  <a:srgbClr val="161613"/>
                </a:solidFill>
                <a:latin typeface="Arial" panose="020B0604020202020204" pitchFamily="34" charset="0"/>
                <a:ea typeface="Inter" pitchFamily="34" charset="-122"/>
                <a:cs typeface="Arial" panose="020B0604020202020204" pitchFamily="34" charset="0"/>
              </a:rPr>
              <a:t>Los datos de ventas se conectan con otras áreas como finanzas, marketing y recursos humanos. Al analizar estos datos en conjunto, la empresa puede tomar decisiones más informadas y alineadas.</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795154" y="894754"/>
            <a:ext cx="7500223" cy="540068"/>
          </a:xfrm>
          <a:prstGeom prst="rect">
            <a:avLst/>
          </a:prstGeom>
          <a:noFill/>
          <a:ln/>
        </p:spPr>
        <p:txBody>
          <a:bodyPr wrap="none" rtlCol="0" anchor="t"/>
          <a:lstStyle/>
          <a:p>
            <a:pPr marL="0" indent="0">
              <a:lnSpc>
                <a:spcPts val="4253"/>
              </a:lnSpc>
              <a:buNone/>
            </a:pPr>
            <a:r>
              <a:rPr lang="en-US" sz="3402" dirty="0">
                <a:solidFill>
                  <a:srgbClr val="161613"/>
                </a:solidFill>
                <a:latin typeface="Arial" panose="020B0604020202020204" pitchFamily="34" charset="0"/>
                <a:ea typeface="DM Sans" pitchFamily="34" charset="-122"/>
                <a:cs typeface="Arial" panose="020B0604020202020204" pitchFamily="34" charset="0"/>
              </a:rPr>
              <a:t>Datos del Departamento de Finanzas</a:t>
            </a:r>
            <a:endParaRPr lang="en-US" sz="3402" dirty="0">
              <a:latin typeface="Arial" panose="020B0604020202020204" pitchFamily="34" charset="0"/>
              <a:cs typeface="Arial" panose="020B0604020202020204" pitchFamily="34" charset="0"/>
            </a:endParaRPr>
          </a:p>
        </p:txBody>
      </p:sp>
      <p:sp>
        <p:nvSpPr>
          <p:cNvPr id="6" name="Shape 3"/>
          <p:cNvSpPr/>
          <p:nvPr/>
        </p:nvSpPr>
        <p:spPr>
          <a:xfrm>
            <a:off x="6339007" y="2156817"/>
            <a:ext cx="22860" cy="4715232"/>
          </a:xfrm>
          <a:prstGeom prst="roundRect">
            <a:avLst>
              <a:gd name="adj" fmla="val 113400"/>
            </a:avLst>
          </a:prstGeom>
          <a:solidFill>
            <a:srgbClr val="D3D1C9"/>
          </a:solidFill>
          <a:ln/>
        </p:spPr>
      </p:sp>
      <p:sp>
        <p:nvSpPr>
          <p:cNvPr id="7" name="Shape 4"/>
          <p:cNvSpPr/>
          <p:nvPr/>
        </p:nvSpPr>
        <p:spPr>
          <a:xfrm>
            <a:off x="6521946" y="2534007"/>
            <a:ext cx="604837" cy="22860"/>
          </a:xfrm>
          <a:prstGeom prst="roundRect">
            <a:avLst>
              <a:gd name="adj" fmla="val 113400"/>
            </a:avLst>
          </a:prstGeom>
          <a:solidFill>
            <a:srgbClr val="D3D1C9"/>
          </a:solidFill>
          <a:ln/>
        </p:spPr>
      </p:sp>
      <p:sp>
        <p:nvSpPr>
          <p:cNvPr id="8" name="Shape 5"/>
          <p:cNvSpPr/>
          <p:nvPr/>
        </p:nvSpPr>
        <p:spPr>
          <a:xfrm>
            <a:off x="6156067" y="2351127"/>
            <a:ext cx="388739" cy="388739"/>
          </a:xfrm>
          <a:prstGeom prst="roundRect">
            <a:avLst>
              <a:gd name="adj" fmla="val 6669"/>
            </a:avLst>
          </a:prstGeom>
          <a:solidFill>
            <a:srgbClr val="EDEBE3"/>
          </a:solidFill>
          <a:ln/>
        </p:spPr>
      </p:sp>
      <p:sp>
        <p:nvSpPr>
          <p:cNvPr id="9" name="Text 6"/>
          <p:cNvSpPr/>
          <p:nvPr/>
        </p:nvSpPr>
        <p:spPr>
          <a:xfrm>
            <a:off x="6307872" y="2415897"/>
            <a:ext cx="85130" cy="259199"/>
          </a:xfrm>
          <a:prstGeom prst="rect">
            <a:avLst/>
          </a:prstGeom>
          <a:noFill/>
          <a:ln/>
        </p:spPr>
        <p:txBody>
          <a:bodyPr wrap="none" rtlCol="0" anchor="t"/>
          <a:lstStyle/>
          <a:p>
            <a:pPr marL="0" indent="0" algn="ctr">
              <a:lnSpc>
                <a:spcPts val="2041"/>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1</a:t>
            </a:r>
            <a:endParaRPr lang="en-US" sz="3200" dirty="0">
              <a:latin typeface="Arial" panose="020B0604020202020204" pitchFamily="34" charset="0"/>
              <a:cs typeface="Arial" panose="020B0604020202020204" pitchFamily="34" charset="0"/>
            </a:endParaRPr>
          </a:p>
        </p:txBody>
      </p:sp>
      <p:sp>
        <p:nvSpPr>
          <p:cNvPr id="10" name="Text 7"/>
          <p:cNvSpPr/>
          <p:nvPr/>
        </p:nvSpPr>
        <p:spPr>
          <a:xfrm>
            <a:off x="7300913" y="2329577"/>
            <a:ext cx="2429589" cy="269915"/>
          </a:xfrm>
          <a:prstGeom prst="rect">
            <a:avLst/>
          </a:prstGeom>
          <a:noFill/>
          <a:ln/>
        </p:spPr>
        <p:txBody>
          <a:bodyPr wrap="none" rtlCol="0" anchor="t"/>
          <a:lstStyle/>
          <a:p>
            <a:pPr marL="0" indent="0" algn="l">
              <a:lnSpc>
                <a:spcPts val="2126"/>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Informes de Producción</a:t>
            </a:r>
            <a:endParaRPr lang="en-US" sz="2400" dirty="0">
              <a:latin typeface="Arial" panose="020B0604020202020204" pitchFamily="34" charset="0"/>
              <a:cs typeface="Arial" panose="020B0604020202020204" pitchFamily="34" charset="0"/>
            </a:endParaRPr>
          </a:p>
        </p:txBody>
      </p:sp>
      <p:sp>
        <p:nvSpPr>
          <p:cNvPr id="11" name="Text 8"/>
          <p:cNvSpPr/>
          <p:nvPr/>
        </p:nvSpPr>
        <p:spPr>
          <a:xfrm>
            <a:off x="7300913" y="2703076"/>
            <a:ext cx="6724650" cy="553164"/>
          </a:xfrm>
          <a:prstGeom prst="rect">
            <a:avLst/>
          </a:prstGeom>
          <a:noFill/>
          <a:ln/>
        </p:spPr>
        <p:txBody>
          <a:bodyPr wrap="square" rtlCol="0" anchor="t"/>
          <a:lstStyle/>
          <a:p>
            <a:pPr marL="0" indent="0" algn="l">
              <a:lnSpc>
                <a:spcPts val="2177"/>
              </a:lnSpc>
              <a:buNone/>
            </a:pPr>
            <a:r>
              <a:rPr lang="en-US" dirty="0">
                <a:solidFill>
                  <a:srgbClr val="161613"/>
                </a:solidFill>
                <a:latin typeface="Arial" panose="020B0604020202020204" pitchFamily="34" charset="0"/>
                <a:ea typeface="Inter" pitchFamily="34" charset="-122"/>
                <a:cs typeface="Arial" panose="020B0604020202020204" pitchFamily="34" charset="0"/>
              </a:rPr>
              <a:t>Los informes de producción detallan los gastos exactos para fabricar productos y servicios. Esto revela los costos de operación de la empresa.</a:t>
            </a:r>
            <a:endParaRPr lang="en-US" dirty="0">
              <a:latin typeface="Arial" panose="020B0604020202020204" pitchFamily="34" charset="0"/>
              <a:cs typeface="Arial" panose="020B0604020202020204" pitchFamily="34" charset="0"/>
            </a:endParaRPr>
          </a:p>
        </p:txBody>
      </p:sp>
      <p:sp>
        <p:nvSpPr>
          <p:cNvPr id="12" name="Shape 9"/>
          <p:cNvSpPr/>
          <p:nvPr/>
        </p:nvSpPr>
        <p:spPr>
          <a:xfrm>
            <a:off x="6521946" y="3978950"/>
            <a:ext cx="604837" cy="22860"/>
          </a:xfrm>
          <a:prstGeom prst="roundRect">
            <a:avLst>
              <a:gd name="adj" fmla="val 113400"/>
            </a:avLst>
          </a:prstGeom>
          <a:solidFill>
            <a:srgbClr val="D3D1C9"/>
          </a:solidFill>
          <a:ln/>
        </p:spPr>
      </p:sp>
      <p:sp>
        <p:nvSpPr>
          <p:cNvPr id="13" name="Shape 10"/>
          <p:cNvSpPr/>
          <p:nvPr/>
        </p:nvSpPr>
        <p:spPr>
          <a:xfrm>
            <a:off x="6156067" y="3796070"/>
            <a:ext cx="388739" cy="388739"/>
          </a:xfrm>
          <a:prstGeom prst="roundRect">
            <a:avLst>
              <a:gd name="adj" fmla="val 6669"/>
            </a:avLst>
          </a:prstGeom>
          <a:solidFill>
            <a:srgbClr val="EDEBE3"/>
          </a:solidFill>
          <a:ln/>
        </p:spPr>
      </p:sp>
      <p:sp>
        <p:nvSpPr>
          <p:cNvPr id="14" name="Text 11"/>
          <p:cNvSpPr/>
          <p:nvPr/>
        </p:nvSpPr>
        <p:spPr>
          <a:xfrm>
            <a:off x="6275606" y="3860840"/>
            <a:ext cx="149662" cy="259199"/>
          </a:xfrm>
          <a:prstGeom prst="rect">
            <a:avLst/>
          </a:prstGeom>
          <a:noFill/>
          <a:ln/>
        </p:spPr>
        <p:txBody>
          <a:bodyPr wrap="none" rtlCol="0" anchor="t"/>
          <a:lstStyle/>
          <a:p>
            <a:pPr marL="0" indent="0" algn="ctr">
              <a:lnSpc>
                <a:spcPts val="2041"/>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15" name="Text 12"/>
          <p:cNvSpPr/>
          <p:nvPr/>
        </p:nvSpPr>
        <p:spPr>
          <a:xfrm>
            <a:off x="7300913" y="3774519"/>
            <a:ext cx="2570678" cy="269915"/>
          </a:xfrm>
          <a:prstGeom prst="rect">
            <a:avLst/>
          </a:prstGeom>
          <a:noFill/>
          <a:ln/>
        </p:spPr>
        <p:txBody>
          <a:bodyPr wrap="none" rtlCol="0" anchor="t"/>
          <a:lstStyle/>
          <a:p>
            <a:pPr marL="0" indent="0" algn="l">
              <a:lnSpc>
                <a:spcPts val="2126"/>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Informes de Flujo de Caja</a:t>
            </a:r>
            <a:endParaRPr lang="en-US" sz="2400" dirty="0">
              <a:latin typeface="Arial" panose="020B0604020202020204" pitchFamily="34" charset="0"/>
              <a:cs typeface="Arial" panose="020B0604020202020204" pitchFamily="34" charset="0"/>
            </a:endParaRPr>
          </a:p>
        </p:txBody>
      </p:sp>
      <p:sp>
        <p:nvSpPr>
          <p:cNvPr id="16" name="Text 13"/>
          <p:cNvSpPr/>
          <p:nvPr/>
        </p:nvSpPr>
        <p:spPr>
          <a:xfrm>
            <a:off x="7300913" y="4148018"/>
            <a:ext cx="6724650" cy="829747"/>
          </a:xfrm>
          <a:prstGeom prst="rect">
            <a:avLst/>
          </a:prstGeom>
          <a:noFill/>
          <a:ln/>
        </p:spPr>
        <p:txBody>
          <a:bodyPr wrap="square" rtlCol="0" anchor="t"/>
          <a:lstStyle/>
          <a:p>
            <a:pPr marL="0" indent="0" algn="l">
              <a:lnSpc>
                <a:spcPts val="2177"/>
              </a:lnSpc>
              <a:buNone/>
            </a:pPr>
            <a:r>
              <a:rPr lang="en-US" dirty="0">
                <a:solidFill>
                  <a:srgbClr val="161613"/>
                </a:solidFill>
                <a:latin typeface="Arial" panose="020B0604020202020204" pitchFamily="34" charset="0"/>
                <a:ea typeface="Inter" pitchFamily="34" charset="-122"/>
                <a:cs typeface="Arial" panose="020B0604020202020204" pitchFamily="34" charset="0"/>
              </a:rPr>
              <a:t>Los informes de flujo de caja muestran el dinero utilizado dentro de la empresa durante un período de tiempo específico. Esto proporciona información sobre la liquidez y el uso de efectivo.</a:t>
            </a:r>
            <a:endParaRPr lang="en-US" dirty="0">
              <a:latin typeface="Arial" panose="020B0604020202020204" pitchFamily="34" charset="0"/>
              <a:cs typeface="Arial" panose="020B0604020202020204" pitchFamily="34" charset="0"/>
            </a:endParaRPr>
          </a:p>
        </p:txBody>
      </p:sp>
      <p:sp>
        <p:nvSpPr>
          <p:cNvPr id="17" name="Shape 14"/>
          <p:cNvSpPr/>
          <p:nvPr/>
        </p:nvSpPr>
        <p:spPr>
          <a:xfrm>
            <a:off x="6521946" y="5700474"/>
            <a:ext cx="604837" cy="22860"/>
          </a:xfrm>
          <a:prstGeom prst="roundRect">
            <a:avLst>
              <a:gd name="adj" fmla="val 113400"/>
            </a:avLst>
          </a:prstGeom>
          <a:solidFill>
            <a:srgbClr val="D3D1C9"/>
          </a:solidFill>
          <a:ln/>
        </p:spPr>
      </p:sp>
      <p:sp>
        <p:nvSpPr>
          <p:cNvPr id="18" name="Shape 15"/>
          <p:cNvSpPr/>
          <p:nvPr/>
        </p:nvSpPr>
        <p:spPr>
          <a:xfrm>
            <a:off x="6156067" y="5517594"/>
            <a:ext cx="388739" cy="388739"/>
          </a:xfrm>
          <a:prstGeom prst="roundRect">
            <a:avLst>
              <a:gd name="adj" fmla="val 6669"/>
            </a:avLst>
          </a:prstGeom>
          <a:solidFill>
            <a:srgbClr val="EDEBE3"/>
          </a:solidFill>
          <a:ln/>
        </p:spPr>
      </p:sp>
      <p:sp>
        <p:nvSpPr>
          <p:cNvPr id="19" name="Text 16"/>
          <p:cNvSpPr/>
          <p:nvPr/>
        </p:nvSpPr>
        <p:spPr>
          <a:xfrm>
            <a:off x="6273344" y="5582364"/>
            <a:ext cx="154067" cy="259199"/>
          </a:xfrm>
          <a:prstGeom prst="rect">
            <a:avLst/>
          </a:prstGeom>
          <a:noFill/>
          <a:ln/>
        </p:spPr>
        <p:txBody>
          <a:bodyPr wrap="none" rtlCol="0" anchor="t"/>
          <a:lstStyle/>
          <a:p>
            <a:pPr marL="0" indent="0" algn="ctr">
              <a:lnSpc>
                <a:spcPts val="2041"/>
              </a:lnSpc>
              <a:buNone/>
            </a:pPr>
            <a:r>
              <a:rPr lang="en-US" sz="3200" dirty="0">
                <a:solidFill>
                  <a:srgbClr val="161613"/>
                </a:solidFill>
                <a:latin typeface="Arial" panose="020B0604020202020204" pitchFamily="34" charset="0"/>
                <a:ea typeface="DM Sans" pitchFamily="34" charset="-122"/>
                <a:cs typeface="Arial" panose="020B0604020202020204" pitchFamily="34" charset="0"/>
              </a:rPr>
              <a:t>3</a:t>
            </a:r>
            <a:endParaRPr lang="en-US" sz="3200" dirty="0">
              <a:latin typeface="Arial" panose="020B0604020202020204" pitchFamily="34" charset="0"/>
              <a:cs typeface="Arial" panose="020B0604020202020204" pitchFamily="34" charset="0"/>
            </a:endParaRPr>
          </a:p>
        </p:txBody>
      </p:sp>
      <p:sp>
        <p:nvSpPr>
          <p:cNvPr id="20" name="Text 17"/>
          <p:cNvSpPr/>
          <p:nvPr/>
        </p:nvSpPr>
        <p:spPr>
          <a:xfrm>
            <a:off x="7300913" y="5496044"/>
            <a:ext cx="2160270" cy="269915"/>
          </a:xfrm>
          <a:prstGeom prst="rect">
            <a:avLst/>
          </a:prstGeom>
          <a:noFill/>
          <a:ln/>
        </p:spPr>
        <p:txBody>
          <a:bodyPr wrap="none" rtlCol="0" anchor="t"/>
          <a:lstStyle/>
          <a:p>
            <a:pPr marL="0" indent="0" algn="l">
              <a:lnSpc>
                <a:spcPts val="2126"/>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Presupuestos</a:t>
            </a:r>
            <a:endParaRPr lang="en-US" sz="2400" dirty="0">
              <a:latin typeface="Arial" panose="020B0604020202020204" pitchFamily="34" charset="0"/>
              <a:cs typeface="Arial" panose="020B0604020202020204" pitchFamily="34" charset="0"/>
            </a:endParaRPr>
          </a:p>
        </p:txBody>
      </p:sp>
      <p:sp>
        <p:nvSpPr>
          <p:cNvPr id="21" name="Text 18"/>
          <p:cNvSpPr/>
          <p:nvPr/>
        </p:nvSpPr>
        <p:spPr>
          <a:xfrm>
            <a:off x="7300913" y="5869543"/>
            <a:ext cx="6724650" cy="829747"/>
          </a:xfrm>
          <a:prstGeom prst="rect">
            <a:avLst/>
          </a:prstGeom>
          <a:noFill/>
          <a:ln/>
        </p:spPr>
        <p:txBody>
          <a:bodyPr wrap="square" rtlCol="0" anchor="t"/>
          <a:lstStyle/>
          <a:p>
            <a:pPr marL="0" indent="0" algn="l">
              <a:lnSpc>
                <a:spcPts val="2177"/>
              </a:lnSpc>
              <a:buNone/>
            </a:pPr>
            <a:r>
              <a:rPr lang="en-US" dirty="0">
                <a:solidFill>
                  <a:srgbClr val="161613"/>
                </a:solidFill>
                <a:latin typeface="Arial" panose="020B0604020202020204" pitchFamily="34" charset="0"/>
                <a:ea typeface="Inter" pitchFamily="34" charset="-122"/>
                <a:cs typeface="Arial" panose="020B0604020202020204" pitchFamily="34" charset="0"/>
              </a:rPr>
              <a:t>Los presupuestos brindan información sobre cómo se gastó el dinero en relación con lo que se asignó. Esto ayuda a identificar áreas de gasto eficiente e ineficiente.</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14630400" cy="2306479"/>
          </a:xfrm>
          <a:prstGeom prst="rect">
            <a:avLst/>
          </a:prstGeom>
        </p:spPr>
      </p:pic>
      <p:sp>
        <p:nvSpPr>
          <p:cNvPr id="5" name="Text 2"/>
          <p:cNvSpPr/>
          <p:nvPr/>
        </p:nvSpPr>
        <p:spPr>
          <a:xfrm>
            <a:off x="2275403" y="2814042"/>
            <a:ext cx="8283773" cy="576620"/>
          </a:xfrm>
          <a:prstGeom prst="rect">
            <a:avLst/>
          </a:prstGeom>
          <a:noFill/>
          <a:ln/>
        </p:spPr>
        <p:txBody>
          <a:bodyPr wrap="none" rtlCol="0" anchor="t"/>
          <a:lstStyle/>
          <a:p>
            <a:pPr marL="0" indent="0">
              <a:lnSpc>
                <a:spcPts val="4540"/>
              </a:lnSpc>
              <a:buNone/>
            </a:pPr>
            <a:r>
              <a:rPr lang="en-US" sz="4400" dirty="0">
                <a:solidFill>
                  <a:srgbClr val="161613"/>
                </a:solidFill>
                <a:latin typeface="Arial" panose="020B0604020202020204" pitchFamily="34" charset="0"/>
                <a:ea typeface="DM Sans" pitchFamily="34" charset="-122"/>
                <a:cs typeface="Arial" panose="020B0604020202020204" pitchFamily="34" charset="0"/>
              </a:rPr>
              <a:t>Datos del Departamento de Marketing</a:t>
            </a:r>
            <a:endParaRPr lang="en-US" sz="4400" dirty="0">
              <a:latin typeface="Arial" panose="020B0604020202020204" pitchFamily="34" charset="0"/>
              <a:cs typeface="Arial" panose="020B0604020202020204" pitchFamily="34" charset="0"/>
            </a:endParaRPr>
          </a:p>
        </p:txBody>
      </p:sp>
      <p:sp>
        <p:nvSpPr>
          <p:cNvPr id="6" name="Shape 3"/>
          <p:cNvSpPr/>
          <p:nvPr/>
        </p:nvSpPr>
        <p:spPr>
          <a:xfrm>
            <a:off x="2275403" y="3874889"/>
            <a:ext cx="415171" cy="415171"/>
          </a:xfrm>
          <a:prstGeom prst="roundRect">
            <a:avLst>
              <a:gd name="adj" fmla="val 6667"/>
            </a:avLst>
          </a:prstGeom>
          <a:solidFill>
            <a:srgbClr val="EDEBE3"/>
          </a:solidFill>
          <a:ln/>
        </p:spPr>
      </p:sp>
      <p:sp>
        <p:nvSpPr>
          <p:cNvPr id="7" name="Text 4"/>
          <p:cNvSpPr/>
          <p:nvPr/>
        </p:nvSpPr>
        <p:spPr>
          <a:xfrm>
            <a:off x="2437567" y="3944064"/>
            <a:ext cx="90845" cy="276820"/>
          </a:xfrm>
          <a:prstGeom prst="rect">
            <a:avLst/>
          </a:prstGeom>
          <a:noFill/>
          <a:ln/>
        </p:spPr>
        <p:txBody>
          <a:bodyPr wrap="none" rtlCol="0" anchor="t"/>
          <a:lstStyle/>
          <a:p>
            <a:pPr marL="0" indent="0" algn="ctr">
              <a:lnSpc>
                <a:spcPts val="2179"/>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1</a:t>
            </a:r>
            <a:endParaRPr lang="en-US" sz="2800" dirty="0">
              <a:latin typeface="Arial" panose="020B0604020202020204" pitchFamily="34" charset="0"/>
              <a:cs typeface="Arial" panose="020B0604020202020204" pitchFamily="34" charset="0"/>
            </a:endParaRPr>
          </a:p>
        </p:txBody>
      </p:sp>
      <p:sp>
        <p:nvSpPr>
          <p:cNvPr id="8" name="Text 5"/>
          <p:cNvSpPr/>
          <p:nvPr/>
        </p:nvSpPr>
        <p:spPr>
          <a:xfrm>
            <a:off x="2875002" y="3874889"/>
            <a:ext cx="3096220" cy="288250"/>
          </a:xfrm>
          <a:prstGeom prst="rect">
            <a:avLst/>
          </a:prstGeom>
          <a:noFill/>
          <a:ln/>
        </p:spPr>
        <p:txBody>
          <a:bodyPr wrap="none" rtlCol="0" anchor="t"/>
          <a:lstStyle/>
          <a:p>
            <a:pPr marL="0" indent="0">
              <a:lnSpc>
                <a:spcPts val="2270"/>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Comportamiento del Cliente</a:t>
            </a:r>
            <a:endParaRPr lang="en-US" sz="2400" dirty="0">
              <a:latin typeface="Arial" panose="020B0604020202020204" pitchFamily="34" charset="0"/>
              <a:cs typeface="Arial" panose="020B0604020202020204" pitchFamily="34" charset="0"/>
            </a:endParaRPr>
          </a:p>
        </p:txBody>
      </p:sp>
      <p:sp>
        <p:nvSpPr>
          <p:cNvPr id="9" name="Text 6"/>
          <p:cNvSpPr/>
          <p:nvPr/>
        </p:nvSpPr>
        <p:spPr>
          <a:xfrm>
            <a:off x="2875002" y="4273748"/>
            <a:ext cx="4348043" cy="1181100"/>
          </a:xfrm>
          <a:prstGeom prst="rect">
            <a:avLst/>
          </a:prstGeom>
          <a:noFill/>
          <a:ln/>
        </p:spPr>
        <p:txBody>
          <a:bodyPr wrap="square" rtlCol="0" anchor="t"/>
          <a:lstStyle/>
          <a:p>
            <a:pPr marL="0" indent="0">
              <a:lnSpc>
                <a:spcPts val="2325"/>
              </a:lnSpc>
              <a:buNone/>
            </a:pPr>
            <a:r>
              <a:rPr lang="en-US" dirty="0">
                <a:solidFill>
                  <a:srgbClr val="161613"/>
                </a:solidFill>
                <a:latin typeface="Arial" panose="020B0604020202020204" pitchFamily="34" charset="0"/>
                <a:ea typeface="Inter" pitchFamily="34" charset="-122"/>
                <a:cs typeface="Arial" panose="020B0604020202020204" pitchFamily="34" charset="0"/>
              </a:rPr>
              <a:t>Los datos de marketing pueden revelar información sobre el comportamiento y los perfiles de los clientes, lo que ayuda a mejorar las campañas y la segmentación.</a:t>
            </a:r>
            <a:endParaRPr lang="en-US" dirty="0">
              <a:latin typeface="Arial" panose="020B0604020202020204" pitchFamily="34" charset="0"/>
              <a:cs typeface="Arial" panose="020B0604020202020204" pitchFamily="34" charset="0"/>
            </a:endParaRPr>
          </a:p>
        </p:txBody>
      </p:sp>
      <p:sp>
        <p:nvSpPr>
          <p:cNvPr id="10" name="Shape 7"/>
          <p:cNvSpPr/>
          <p:nvPr/>
        </p:nvSpPr>
        <p:spPr>
          <a:xfrm>
            <a:off x="7407473" y="3874889"/>
            <a:ext cx="415171" cy="415171"/>
          </a:xfrm>
          <a:prstGeom prst="roundRect">
            <a:avLst>
              <a:gd name="adj" fmla="val 6667"/>
            </a:avLst>
          </a:prstGeom>
          <a:solidFill>
            <a:srgbClr val="EDEBE3"/>
          </a:solidFill>
          <a:ln/>
        </p:spPr>
      </p:sp>
      <p:sp>
        <p:nvSpPr>
          <p:cNvPr id="11" name="Text 8"/>
          <p:cNvSpPr/>
          <p:nvPr/>
        </p:nvSpPr>
        <p:spPr>
          <a:xfrm>
            <a:off x="7535228" y="3944064"/>
            <a:ext cx="159663" cy="276820"/>
          </a:xfrm>
          <a:prstGeom prst="rect">
            <a:avLst/>
          </a:prstGeom>
          <a:noFill/>
          <a:ln/>
        </p:spPr>
        <p:txBody>
          <a:bodyPr wrap="none" rtlCol="0" anchor="t"/>
          <a:lstStyle/>
          <a:p>
            <a:pPr marL="0" indent="0" algn="ctr">
              <a:lnSpc>
                <a:spcPts val="2179"/>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2</a:t>
            </a:r>
            <a:endParaRPr lang="en-US" sz="2800" dirty="0">
              <a:latin typeface="Arial" panose="020B0604020202020204" pitchFamily="34" charset="0"/>
              <a:cs typeface="Arial" panose="020B0604020202020204" pitchFamily="34" charset="0"/>
            </a:endParaRPr>
          </a:p>
        </p:txBody>
      </p:sp>
      <p:sp>
        <p:nvSpPr>
          <p:cNvPr id="12" name="Text 9"/>
          <p:cNvSpPr/>
          <p:nvPr/>
        </p:nvSpPr>
        <p:spPr>
          <a:xfrm>
            <a:off x="8007072" y="3874889"/>
            <a:ext cx="2928223" cy="288250"/>
          </a:xfrm>
          <a:prstGeom prst="rect">
            <a:avLst/>
          </a:prstGeom>
          <a:noFill/>
          <a:ln/>
        </p:spPr>
        <p:txBody>
          <a:bodyPr wrap="none" rtlCol="0" anchor="t"/>
          <a:lstStyle/>
          <a:p>
            <a:pPr marL="0" indent="0">
              <a:lnSpc>
                <a:spcPts val="2270"/>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Rendimiento de Campañas</a:t>
            </a:r>
            <a:endParaRPr lang="en-US" sz="2400" dirty="0">
              <a:latin typeface="Arial" panose="020B0604020202020204" pitchFamily="34" charset="0"/>
              <a:cs typeface="Arial" panose="020B0604020202020204" pitchFamily="34" charset="0"/>
            </a:endParaRPr>
          </a:p>
        </p:txBody>
      </p:sp>
      <p:sp>
        <p:nvSpPr>
          <p:cNvPr id="13" name="Text 10"/>
          <p:cNvSpPr/>
          <p:nvPr/>
        </p:nvSpPr>
        <p:spPr>
          <a:xfrm>
            <a:off x="8007072" y="4273748"/>
            <a:ext cx="4348043" cy="1181100"/>
          </a:xfrm>
          <a:prstGeom prst="rect">
            <a:avLst/>
          </a:prstGeom>
          <a:noFill/>
          <a:ln/>
        </p:spPr>
        <p:txBody>
          <a:bodyPr wrap="square" rtlCol="0" anchor="t"/>
          <a:lstStyle/>
          <a:p>
            <a:pPr marL="0" indent="0">
              <a:lnSpc>
                <a:spcPts val="2325"/>
              </a:lnSpc>
              <a:buNone/>
            </a:pPr>
            <a:r>
              <a:rPr lang="en-US" dirty="0">
                <a:solidFill>
                  <a:srgbClr val="161613"/>
                </a:solidFill>
                <a:latin typeface="Arial" panose="020B0604020202020204" pitchFamily="34" charset="0"/>
                <a:ea typeface="Inter" pitchFamily="34" charset="-122"/>
                <a:cs typeface="Arial" panose="020B0604020202020204" pitchFamily="34" charset="0"/>
              </a:rPr>
              <a:t>Los informes de marketing muestran la efectividad de las campañas en redes sociales, el sitio web y otras iniciativas, lo que permite optimizar los esfuerzos de marketing.</a:t>
            </a:r>
            <a:endParaRPr lang="en-US" dirty="0">
              <a:latin typeface="Arial" panose="020B0604020202020204" pitchFamily="34" charset="0"/>
              <a:cs typeface="Arial" panose="020B0604020202020204" pitchFamily="34" charset="0"/>
            </a:endParaRPr>
          </a:p>
        </p:txBody>
      </p:sp>
      <p:sp>
        <p:nvSpPr>
          <p:cNvPr id="14" name="Shape 11"/>
          <p:cNvSpPr/>
          <p:nvPr/>
        </p:nvSpPr>
        <p:spPr>
          <a:xfrm>
            <a:off x="2275403" y="5846802"/>
            <a:ext cx="415171" cy="415171"/>
          </a:xfrm>
          <a:prstGeom prst="roundRect">
            <a:avLst>
              <a:gd name="adj" fmla="val 6667"/>
            </a:avLst>
          </a:prstGeom>
          <a:solidFill>
            <a:srgbClr val="EDEBE3"/>
          </a:solidFill>
          <a:ln/>
        </p:spPr>
      </p:sp>
      <p:sp>
        <p:nvSpPr>
          <p:cNvPr id="15" name="Text 12"/>
          <p:cNvSpPr/>
          <p:nvPr/>
        </p:nvSpPr>
        <p:spPr>
          <a:xfrm>
            <a:off x="2400776" y="5915978"/>
            <a:ext cx="164425" cy="276820"/>
          </a:xfrm>
          <a:prstGeom prst="rect">
            <a:avLst/>
          </a:prstGeom>
          <a:noFill/>
          <a:ln/>
        </p:spPr>
        <p:txBody>
          <a:bodyPr wrap="none" rtlCol="0" anchor="t"/>
          <a:lstStyle/>
          <a:p>
            <a:pPr marL="0" indent="0" algn="ctr">
              <a:lnSpc>
                <a:spcPts val="2179"/>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3</a:t>
            </a:r>
            <a:endParaRPr lang="en-US" sz="2800" dirty="0">
              <a:latin typeface="Arial" panose="020B0604020202020204" pitchFamily="34" charset="0"/>
              <a:cs typeface="Arial" panose="020B0604020202020204" pitchFamily="34" charset="0"/>
            </a:endParaRPr>
          </a:p>
        </p:txBody>
      </p:sp>
      <p:sp>
        <p:nvSpPr>
          <p:cNvPr id="16" name="Text 13"/>
          <p:cNvSpPr/>
          <p:nvPr/>
        </p:nvSpPr>
        <p:spPr>
          <a:xfrm>
            <a:off x="2875002" y="5846802"/>
            <a:ext cx="2790349" cy="288250"/>
          </a:xfrm>
          <a:prstGeom prst="rect">
            <a:avLst/>
          </a:prstGeom>
          <a:noFill/>
          <a:ln/>
        </p:spPr>
        <p:txBody>
          <a:bodyPr wrap="none" rtlCol="0" anchor="t"/>
          <a:lstStyle/>
          <a:p>
            <a:pPr marL="0" indent="0">
              <a:lnSpc>
                <a:spcPts val="2270"/>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Participación de Mercado</a:t>
            </a:r>
            <a:endParaRPr lang="en-US" sz="2400" dirty="0">
              <a:latin typeface="Arial" panose="020B0604020202020204" pitchFamily="34" charset="0"/>
              <a:cs typeface="Arial" panose="020B0604020202020204" pitchFamily="34" charset="0"/>
            </a:endParaRPr>
          </a:p>
        </p:txBody>
      </p:sp>
      <p:sp>
        <p:nvSpPr>
          <p:cNvPr id="17" name="Text 14"/>
          <p:cNvSpPr/>
          <p:nvPr/>
        </p:nvSpPr>
        <p:spPr>
          <a:xfrm>
            <a:off x="2875002" y="6245662"/>
            <a:ext cx="4348043" cy="1476375"/>
          </a:xfrm>
          <a:prstGeom prst="rect">
            <a:avLst/>
          </a:prstGeom>
          <a:noFill/>
          <a:ln/>
        </p:spPr>
        <p:txBody>
          <a:bodyPr wrap="square" rtlCol="0" anchor="t"/>
          <a:lstStyle/>
          <a:p>
            <a:pPr marL="0" indent="0">
              <a:lnSpc>
                <a:spcPts val="2325"/>
              </a:lnSpc>
              <a:buNone/>
            </a:pPr>
            <a:r>
              <a:rPr lang="en-US" dirty="0">
                <a:solidFill>
                  <a:srgbClr val="161613"/>
                </a:solidFill>
                <a:latin typeface="Arial" panose="020B0604020202020204" pitchFamily="34" charset="0"/>
                <a:ea typeface="Inter" pitchFamily="34" charset="-122"/>
                <a:cs typeface="Arial" panose="020B0604020202020204" pitchFamily="34" charset="0"/>
              </a:rPr>
              <a:t>Los datos de marketing también pueden proporcionar información sobre la cuota de mercado de la empresa en comparación con la competencia, lo que ayuda a informar la estrategia.</a:t>
            </a:r>
            <a:endParaRPr lang="en-US" dirty="0">
              <a:latin typeface="Arial" panose="020B0604020202020204" pitchFamily="34" charset="0"/>
              <a:cs typeface="Arial" panose="020B0604020202020204" pitchFamily="34" charset="0"/>
            </a:endParaRPr>
          </a:p>
        </p:txBody>
      </p:sp>
      <p:sp>
        <p:nvSpPr>
          <p:cNvPr id="18" name="Shape 15"/>
          <p:cNvSpPr/>
          <p:nvPr/>
        </p:nvSpPr>
        <p:spPr>
          <a:xfrm>
            <a:off x="7407473" y="5846802"/>
            <a:ext cx="415171" cy="415171"/>
          </a:xfrm>
          <a:prstGeom prst="roundRect">
            <a:avLst>
              <a:gd name="adj" fmla="val 6667"/>
            </a:avLst>
          </a:prstGeom>
          <a:solidFill>
            <a:srgbClr val="EDEBE3"/>
          </a:solidFill>
          <a:ln/>
        </p:spPr>
      </p:sp>
      <p:sp>
        <p:nvSpPr>
          <p:cNvPr id="19" name="Text 16"/>
          <p:cNvSpPr/>
          <p:nvPr/>
        </p:nvSpPr>
        <p:spPr>
          <a:xfrm>
            <a:off x="7529036" y="5915978"/>
            <a:ext cx="171926" cy="276820"/>
          </a:xfrm>
          <a:prstGeom prst="rect">
            <a:avLst/>
          </a:prstGeom>
          <a:noFill/>
          <a:ln/>
        </p:spPr>
        <p:txBody>
          <a:bodyPr wrap="none" rtlCol="0" anchor="t"/>
          <a:lstStyle/>
          <a:p>
            <a:pPr marL="0" indent="0" algn="ctr">
              <a:lnSpc>
                <a:spcPts val="2179"/>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4</a:t>
            </a:r>
            <a:endParaRPr lang="en-US" sz="2800" dirty="0">
              <a:latin typeface="Arial" panose="020B0604020202020204" pitchFamily="34" charset="0"/>
              <a:cs typeface="Arial" panose="020B0604020202020204" pitchFamily="34" charset="0"/>
            </a:endParaRPr>
          </a:p>
        </p:txBody>
      </p:sp>
      <p:sp>
        <p:nvSpPr>
          <p:cNvPr id="20" name="Text 17"/>
          <p:cNvSpPr/>
          <p:nvPr/>
        </p:nvSpPr>
        <p:spPr>
          <a:xfrm>
            <a:off x="8007072" y="5846802"/>
            <a:ext cx="2558415" cy="288250"/>
          </a:xfrm>
          <a:prstGeom prst="rect">
            <a:avLst/>
          </a:prstGeom>
          <a:noFill/>
          <a:ln/>
        </p:spPr>
        <p:txBody>
          <a:bodyPr wrap="none" rtlCol="0" anchor="t"/>
          <a:lstStyle/>
          <a:p>
            <a:pPr marL="0" indent="0">
              <a:lnSpc>
                <a:spcPts val="2270"/>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Satisfacción del Cliente</a:t>
            </a:r>
            <a:endParaRPr lang="en-US" sz="2400" dirty="0">
              <a:latin typeface="Arial" panose="020B0604020202020204" pitchFamily="34" charset="0"/>
              <a:cs typeface="Arial" panose="020B0604020202020204" pitchFamily="34" charset="0"/>
            </a:endParaRPr>
          </a:p>
        </p:txBody>
      </p:sp>
      <p:sp>
        <p:nvSpPr>
          <p:cNvPr id="21" name="Text 18"/>
          <p:cNvSpPr/>
          <p:nvPr/>
        </p:nvSpPr>
        <p:spPr>
          <a:xfrm>
            <a:off x="8007072" y="6245662"/>
            <a:ext cx="4348043" cy="1181100"/>
          </a:xfrm>
          <a:prstGeom prst="rect">
            <a:avLst/>
          </a:prstGeom>
          <a:noFill/>
          <a:ln/>
        </p:spPr>
        <p:txBody>
          <a:bodyPr wrap="square" rtlCol="0" anchor="t"/>
          <a:lstStyle/>
          <a:p>
            <a:pPr marL="0" indent="0">
              <a:lnSpc>
                <a:spcPts val="2325"/>
              </a:lnSpc>
              <a:buNone/>
            </a:pPr>
            <a:r>
              <a:rPr lang="en-US" dirty="0">
                <a:solidFill>
                  <a:srgbClr val="161613"/>
                </a:solidFill>
                <a:latin typeface="Arial" panose="020B0604020202020204" pitchFamily="34" charset="0"/>
                <a:ea typeface="Inter" pitchFamily="34" charset="-122"/>
                <a:cs typeface="Arial" panose="020B0604020202020204" pitchFamily="34" charset="0"/>
              </a:rPr>
              <a:t>Los datos de marketing pueden revelar el nivel de satisfacción y compromiso de los clientes, lo que es fundamental para mantener y atraer nuevos clientes.</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pic>
        <p:nvPicPr>
          <p:cNvPr id="4" name="Image 0" descr="preencoded.png"/>
          <p:cNvPicPr>
            <a:picLocks noChangeAspect="1"/>
          </p:cNvPicPr>
          <p:nvPr/>
        </p:nvPicPr>
        <p:blipFill>
          <a:blip r:embed="rId3"/>
          <a:stretch>
            <a:fillRect/>
          </a:stretch>
        </p:blipFill>
        <p:spPr>
          <a:xfrm>
            <a:off x="9144000" y="1"/>
            <a:ext cx="5486400" cy="8229600"/>
          </a:xfrm>
          <a:prstGeom prst="rect">
            <a:avLst/>
          </a:prstGeom>
        </p:spPr>
      </p:pic>
      <p:sp>
        <p:nvSpPr>
          <p:cNvPr id="5" name="Text 2"/>
          <p:cNvSpPr/>
          <p:nvPr/>
        </p:nvSpPr>
        <p:spPr>
          <a:xfrm>
            <a:off x="604837" y="475178"/>
            <a:ext cx="6867406" cy="540068"/>
          </a:xfrm>
          <a:prstGeom prst="rect">
            <a:avLst/>
          </a:prstGeom>
          <a:noFill/>
          <a:ln/>
        </p:spPr>
        <p:txBody>
          <a:bodyPr wrap="none" rtlCol="0" anchor="t"/>
          <a:lstStyle/>
          <a:p>
            <a:pPr marL="0" indent="0">
              <a:lnSpc>
                <a:spcPts val="4253"/>
              </a:lnSpc>
              <a:buNone/>
            </a:pPr>
            <a:r>
              <a:rPr lang="en-US" sz="3600" dirty="0">
                <a:solidFill>
                  <a:srgbClr val="161613"/>
                </a:solidFill>
                <a:latin typeface="Arial" panose="020B0604020202020204" pitchFamily="34" charset="0"/>
                <a:ea typeface="DM Sans" pitchFamily="34" charset="-122"/>
                <a:cs typeface="Arial" panose="020B0604020202020204" pitchFamily="34" charset="0"/>
              </a:rPr>
              <a:t>Datos del Departamento de RRHH</a:t>
            </a:r>
            <a:endParaRPr lang="en-US" sz="3600"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604837" y="1600986"/>
            <a:ext cx="431959" cy="431959"/>
          </a:xfrm>
          <a:prstGeom prst="rect">
            <a:avLst/>
          </a:prstGeom>
        </p:spPr>
      </p:pic>
      <p:sp>
        <p:nvSpPr>
          <p:cNvPr id="7" name="Text 3"/>
          <p:cNvSpPr/>
          <p:nvPr/>
        </p:nvSpPr>
        <p:spPr>
          <a:xfrm>
            <a:off x="1036796" y="1440013"/>
            <a:ext cx="2433280" cy="269915"/>
          </a:xfrm>
          <a:prstGeom prst="rect">
            <a:avLst/>
          </a:prstGeom>
          <a:noFill/>
          <a:ln/>
        </p:spPr>
        <p:txBody>
          <a:bodyPr wrap="none" rtlCol="0" anchor="t"/>
          <a:lstStyle/>
          <a:p>
            <a:pPr marL="0" indent="0" algn="l">
              <a:lnSpc>
                <a:spcPts val="2126"/>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Costos de Contratación</a:t>
            </a:r>
            <a:endParaRPr lang="en-US" sz="2800" dirty="0">
              <a:latin typeface="Arial" panose="020B0604020202020204" pitchFamily="34" charset="0"/>
              <a:cs typeface="Arial" panose="020B0604020202020204" pitchFamily="34" charset="0"/>
            </a:endParaRPr>
          </a:p>
        </p:txBody>
      </p:sp>
      <p:sp>
        <p:nvSpPr>
          <p:cNvPr id="8" name="Text 4"/>
          <p:cNvSpPr/>
          <p:nvPr/>
        </p:nvSpPr>
        <p:spPr>
          <a:xfrm>
            <a:off x="1036796" y="1813513"/>
            <a:ext cx="7934325" cy="553164"/>
          </a:xfrm>
          <a:prstGeom prst="rect">
            <a:avLst/>
          </a:prstGeom>
          <a:noFill/>
          <a:ln/>
        </p:spPr>
        <p:txBody>
          <a:bodyPr wrap="square" rtlCol="0" anchor="t"/>
          <a:lstStyle/>
          <a:p>
            <a:pPr marL="0" indent="0" algn="l">
              <a:lnSpc>
                <a:spcPts val="2177"/>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Los datos de RRHH pueden revelar los costos de contratar y capacitar a los empleados, lo que ayuda a optimizar estos procesos.</a:t>
            </a:r>
            <a:endParaRPr lang="en-US" sz="2000"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518397" y="3011700"/>
            <a:ext cx="431959" cy="431959"/>
          </a:xfrm>
          <a:prstGeom prst="rect">
            <a:avLst/>
          </a:prstGeom>
        </p:spPr>
      </p:pic>
      <p:sp>
        <p:nvSpPr>
          <p:cNvPr id="10" name="Text 5"/>
          <p:cNvSpPr/>
          <p:nvPr/>
        </p:nvSpPr>
        <p:spPr>
          <a:xfrm>
            <a:off x="1036795" y="2918462"/>
            <a:ext cx="2160270" cy="269915"/>
          </a:xfrm>
          <a:prstGeom prst="rect">
            <a:avLst/>
          </a:prstGeom>
          <a:noFill/>
          <a:ln/>
        </p:spPr>
        <p:txBody>
          <a:bodyPr wrap="none" rtlCol="0" anchor="t"/>
          <a:lstStyle/>
          <a:p>
            <a:pPr marL="0" indent="0" algn="l">
              <a:lnSpc>
                <a:spcPts val="2126"/>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Productividad</a:t>
            </a:r>
            <a:endParaRPr lang="en-US" sz="2800" dirty="0">
              <a:latin typeface="Arial" panose="020B0604020202020204" pitchFamily="34" charset="0"/>
              <a:cs typeface="Arial" panose="020B0604020202020204" pitchFamily="34" charset="0"/>
            </a:endParaRPr>
          </a:p>
        </p:txBody>
      </p:sp>
      <p:sp>
        <p:nvSpPr>
          <p:cNvPr id="11" name="Text 6"/>
          <p:cNvSpPr/>
          <p:nvPr/>
        </p:nvSpPr>
        <p:spPr>
          <a:xfrm>
            <a:off x="1036795" y="3291962"/>
            <a:ext cx="7934325" cy="553164"/>
          </a:xfrm>
          <a:prstGeom prst="rect">
            <a:avLst/>
          </a:prstGeom>
          <a:noFill/>
          <a:ln/>
        </p:spPr>
        <p:txBody>
          <a:bodyPr wrap="square" rtlCol="0" anchor="t"/>
          <a:lstStyle/>
          <a:p>
            <a:pPr marL="0" indent="0" algn="l">
              <a:lnSpc>
                <a:spcPts val="2177"/>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Los datos de RRHH también pueden mostrar la productividad individual de los empleados, lo que ayuda a identificar áreas de mejora.</a:t>
            </a:r>
            <a:endParaRPr lang="en-US" sz="2000"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518397" y="4717814"/>
            <a:ext cx="431959" cy="431959"/>
          </a:xfrm>
          <a:prstGeom prst="rect">
            <a:avLst/>
          </a:prstGeom>
        </p:spPr>
      </p:pic>
      <p:sp>
        <p:nvSpPr>
          <p:cNvPr id="13" name="Text 7"/>
          <p:cNvSpPr/>
          <p:nvPr/>
        </p:nvSpPr>
        <p:spPr>
          <a:xfrm>
            <a:off x="1036795" y="4626061"/>
            <a:ext cx="2753082" cy="269915"/>
          </a:xfrm>
          <a:prstGeom prst="rect">
            <a:avLst/>
          </a:prstGeom>
          <a:noFill/>
          <a:ln/>
        </p:spPr>
        <p:txBody>
          <a:bodyPr wrap="none" rtlCol="0" anchor="t"/>
          <a:lstStyle/>
          <a:p>
            <a:pPr marL="0" indent="0" algn="l">
              <a:lnSpc>
                <a:spcPts val="2126"/>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Satisfacción de Empleados</a:t>
            </a:r>
            <a:endParaRPr lang="en-US" sz="2800" dirty="0">
              <a:latin typeface="Arial" panose="020B0604020202020204" pitchFamily="34" charset="0"/>
              <a:cs typeface="Arial" panose="020B0604020202020204" pitchFamily="34" charset="0"/>
            </a:endParaRPr>
          </a:p>
        </p:txBody>
      </p:sp>
      <p:sp>
        <p:nvSpPr>
          <p:cNvPr id="14" name="Text 8"/>
          <p:cNvSpPr/>
          <p:nvPr/>
        </p:nvSpPr>
        <p:spPr>
          <a:xfrm>
            <a:off x="1036795" y="4999561"/>
            <a:ext cx="7934325" cy="553164"/>
          </a:xfrm>
          <a:prstGeom prst="rect">
            <a:avLst/>
          </a:prstGeom>
          <a:noFill/>
          <a:ln/>
        </p:spPr>
        <p:txBody>
          <a:bodyPr wrap="square" rtlCol="0" anchor="t"/>
          <a:lstStyle/>
          <a:p>
            <a:pPr marL="0" indent="0" algn="l">
              <a:lnSpc>
                <a:spcPts val="2177"/>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Estos datos pueden revelar el nivel de satisfacción o insatisfacción de los empleados, lo que es crucial para mantener una cultura laboral positiva.</a:t>
            </a:r>
            <a:endParaRPr lang="en-US" sz="2000" dirty="0">
              <a:latin typeface="Arial" panose="020B0604020202020204" pitchFamily="34" charset="0"/>
              <a:cs typeface="Arial" panose="020B0604020202020204" pitchFamily="34" charset="0"/>
            </a:endParaRPr>
          </a:p>
        </p:txBody>
      </p:sp>
      <p:pic>
        <p:nvPicPr>
          <p:cNvPr id="15" name="Image 4" descr="preencoded.png"/>
          <p:cNvPicPr>
            <a:picLocks noChangeAspect="1"/>
          </p:cNvPicPr>
          <p:nvPr/>
        </p:nvPicPr>
        <p:blipFill>
          <a:blip r:embed="rId7"/>
          <a:stretch>
            <a:fillRect/>
          </a:stretch>
        </p:blipFill>
        <p:spPr>
          <a:xfrm>
            <a:off x="604836" y="6604243"/>
            <a:ext cx="431959" cy="431959"/>
          </a:xfrm>
          <a:prstGeom prst="rect">
            <a:avLst/>
          </a:prstGeom>
        </p:spPr>
      </p:pic>
      <p:sp>
        <p:nvSpPr>
          <p:cNvPr id="16" name="Text 9"/>
          <p:cNvSpPr/>
          <p:nvPr/>
        </p:nvSpPr>
        <p:spPr>
          <a:xfrm>
            <a:off x="1045620" y="6469285"/>
            <a:ext cx="2160270" cy="269915"/>
          </a:xfrm>
          <a:prstGeom prst="rect">
            <a:avLst/>
          </a:prstGeom>
          <a:noFill/>
          <a:ln/>
        </p:spPr>
        <p:txBody>
          <a:bodyPr wrap="none" rtlCol="0" anchor="t"/>
          <a:lstStyle/>
          <a:p>
            <a:pPr marL="0" indent="0" algn="l">
              <a:lnSpc>
                <a:spcPts val="2126"/>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Seguridad de Datos</a:t>
            </a:r>
            <a:endParaRPr lang="en-US" sz="2800" dirty="0">
              <a:latin typeface="Arial" panose="020B0604020202020204" pitchFamily="34" charset="0"/>
              <a:cs typeface="Arial" panose="020B0604020202020204" pitchFamily="34" charset="0"/>
            </a:endParaRPr>
          </a:p>
        </p:txBody>
      </p:sp>
      <p:sp>
        <p:nvSpPr>
          <p:cNvPr id="17" name="Text 10"/>
          <p:cNvSpPr/>
          <p:nvPr/>
        </p:nvSpPr>
        <p:spPr>
          <a:xfrm>
            <a:off x="1045620" y="6842785"/>
            <a:ext cx="7934325" cy="553164"/>
          </a:xfrm>
          <a:prstGeom prst="rect">
            <a:avLst/>
          </a:prstGeom>
          <a:noFill/>
          <a:ln/>
        </p:spPr>
        <p:txBody>
          <a:bodyPr wrap="square" rtlCol="0" anchor="t"/>
          <a:lstStyle/>
          <a:p>
            <a:pPr marL="0" indent="0" algn="l">
              <a:lnSpc>
                <a:spcPts val="2177"/>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Es crucial proteger los datos internos de la empresa, lo que requiere prácticas como evaluación de riesgos, autenticación de dos factores y concienciación de los empleados.</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63178" y="1128951"/>
            <a:ext cx="4737616" cy="592098"/>
          </a:xfrm>
          <a:prstGeom prst="rect">
            <a:avLst/>
          </a:prstGeom>
          <a:noFill/>
          <a:ln/>
        </p:spPr>
        <p:txBody>
          <a:bodyPr wrap="none" rtlCol="0" anchor="t"/>
          <a:lstStyle/>
          <a:p>
            <a:pPr marL="0" indent="0">
              <a:lnSpc>
                <a:spcPts val="4663"/>
              </a:lnSpc>
              <a:buNone/>
            </a:pPr>
            <a:r>
              <a:rPr lang="en-US" sz="4400" dirty="0">
                <a:solidFill>
                  <a:srgbClr val="161613"/>
                </a:solidFill>
                <a:latin typeface="Arial" panose="020B0604020202020204" pitchFamily="34" charset="0"/>
                <a:ea typeface="DM Sans" pitchFamily="34" charset="-122"/>
                <a:cs typeface="Arial" panose="020B0604020202020204" pitchFamily="34" charset="0"/>
              </a:rPr>
              <a:t>Datos Externos</a:t>
            </a:r>
            <a:endParaRPr lang="en-US" sz="4400"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663178" y="2005251"/>
            <a:ext cx="947499" cy="1698427"/>
          </a:xfrm>
          <a:prstGeom prst="rect">
            <a:avLst/>
          </a:prstGeom>
        </p:spPr>
      </p:pic>
      <p:sp>
        <p:nvSpPr>
          <p:cNvPr id="7" name="Text 3"/>
          <p:cNvSpPr/>
          <p:nvPr/>
        </p:nvSpPr>
        <p:spPr>
          <a:xfrm>
            <a:off x="1894880" y="2194679"/>
            <a:ext cx="2368748" cy="296108"/>
          </a:xfrm>
          <a:prstGeom prst="rect">
            <a:avLst/>
          </a:prstGeom>
          <a:noFill/>
          <a:ln/>
        </p:spPr>
        <p:txBody>
          <a:bodyPr wrap="none" rtlCol="0" anchor="t"/>
          <a:lstStyle/>
          <a:p>
            <a:pPr marL="0" indent="0" algn="l">
              <a:lnSpc>
                <a:spcPts val="2332"/>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Redes Sociales</a:t>
            </a:r>
            <a:endParaRPr lang="en-US" sz="2400" dirty="0">
              <a:latin typeface="Arial" panose="020B0604020202020204" pitchFamily="34" charset="0"/>
              <a:cs typeface="Arial" panose="020B0604020202020204" pitchFamily="34" charset="0"/>
            </a:endParaRPr>
          </a:p>
        </p:txBody>
      </p:sp>
      <p:sp>
        <p:nvSpPr>
          <p:cNvPr id="8" name="Text 4"/>
          <p:cNvSpPr/>
          <p:nvPr/>
        </p:nvSpPr>
        <p:spPr>
          <a:xfrm>
            <a:off x="1894880" y="2604492"/>
            <a:ext cx="6585942" cy="909757"/>
          </a:xfrm>
          <a:prstGeom prst="rect">
            <a:avLst/>
          </a:prstGeom>
          <a:noFill/>
          <a:ln/>
        </p:spPr>
        <p:txBody>
          <a:bodyPr wrap="square" rtlCol="0" anchor="t"/>
          <a:lstStyle/>
          <a:p>
            <a:pPr marL="0" indent="0" algn="l">
              <a:lnSpc>
                <a:spcPts val="2388"/>
              </a:lnSpc>
              <a:buNone/>
            </a:pPr>
            <a:r>
              <a:rPr lang="en-US" dirty="0">
                <a:solidFill>
                  <a:srgbClr val="161613"/>
                </a:solidFill>
                <a:latin typeface="Arial" panose="020B0604020202020204" pitchFamily="34" charset="0"/>
                <a:ea typeface="Inter" pitchFamily="34" charset="-122"/>
                <a:cs typeface="Arial" panose="020B0604020202020204" pitchFamily="34" charset="0"/>
              </a:rPr>
              <a:t>Las redes sociales son una fuente clave de datos externos que pueden revelar información sobre la percepción del público y las tendencias del mercado.</a:t>
            </a:r>
            <a:endParaRPr lang="en-US"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663178" y="3703677"/>
            <a:ext cx="947499" cy="1698427"/>
          </a:xfrm>
          <a:prstGeom prst="rect">
            <a:avLst/>
          </a:prstGeom>
        </p:spPr>
      </p:pic>
      <p:sp>
        <p:nvSpPr>
          <p:cNvPr id="10" name="Text 5"/>
          <p:cNvSpPr/>
          <p:nvPr/>
        </p:nvSpPr>
        <p:spPr>
          <a:xfrm>
            <a:off x="1894880" y="3893106"/>
            <a:ext cx="2368748" cy="296108"/>
          </a:xfrm>
          <a:prstGeom prst="rect">
            <a:avLst/>
          </a:prstGeom>
          <a:noFill/>
          <a:ln/>
        </p:spPr>
        <p:txBody>
          <a:bodyPr wrap="none" rtlCol="0" anchor="t"/>
          <a:lstStyle/>
          <a:p>
            <a:pPr marL="0" indent="0" algn="l">
              <a:lnSpc>
                <a:spcPts val="2332"/>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Datos Demográficos</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1894880" y="4302919"/>
            <a:ext cx="6585942" cy="909757"/>
          </a:xfrm>
          <a:prstGeom prst="rect">
            <a:avLst/>
          </a:prstGeom>
          <a:noFill/>
          <a:ln/>
        </p:spPr>
        <p:txBody>
          <a:bodyPr wrap="square" rtlCol="0" anchor="t"/>
          <a:lstStyle/>
          <a:p>
            <a:pPr marL="0" indent="0" algn="l">
              <a:lnSpc>
                <a:spcPts val="2388"/>
              </a:lnSpc>
              <a:buNone/>
            </a:pPr>
            <a:r>
              <a:rPr lang="en-US" dirty="0">
                <a:solidFill>
                  <a:srgbClr val="161613"/>
                </a:solidFill>
                <a:latin typeface="Arial" panose="020B0604020202020204" pitchFamily="34" charset="0"/>
                <a:ea typeface="Inter" pitchFamily="34" charset="-122"/>
                <a:cs typeface="Arial" panose="020B0604020202020204" pitchFamily="34" charset="0"/>
              </a:rPr>
              <a:t>Los datos demográficos, como la ubicación y el poder adquisitivo de los clientes, pueden ayudar a comprender mejor el comportamiento del consumidor.</a:t>
            </a:r>
            <a:endParaRPr lang="en-US"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663178" y="5402104"/>
            <a:ext cx="947499" cy="1698427"/>
          </a:xfrm>
          <a:prstGeom prst="rect">
            <a:avLst/>
          </a:prstGeom>
        </p:spPr>
      </p:pic>
      <p:sp>
        <p:nvSpPr>
          <p:cNvPr id="13" name="Text 7"/>
          <p:cNvSpPr/>
          <p:nvPr/>
        </p:nvSpPr>
        <p:spPr>
          <a:xfrm>
            <a:off x="1894880" y="5591532"/>
            <a:ext cx="2368748" cy="296108"/>
          </a:xfrm>
          <a:prstGeom prst="rect">
            <a:avLst/>
          </a:prstGeom>
          <a:noFill/>
          <a:ln/>
        </p:spPr>
        <p:txBody>
          <a:bodyPr wrap="none" rtlCol="0" anchor="t"/>
          <a:lstStyle/>
          <a:p>
            <a:pPr marL="0" indent="0" algn="l">
              <a:lnSpc>
                <a:spcPts val="2332"/>
              </a:lnSpc>
              <a:buNone/>
            </a:pPr>
            <a:r>
              <a:rPr lang="en-US" sz="2400" dirty="0">
                <a:solidFill>
                  <a:srgbClr val="161613"/>
                </a:solidFill>
                <a:latin typeface="Arial" panose="020B0604020202020204" pitchFamily="34" charset="0"/>
                <a:ea typeface="DM Sans" pitchFamily="34" charset="-122"/>
                <a:cs typeface="Arial" panose="020B0604020202020204" pitchFamily="34" charset="0"/>
              </a:rPr>
              <a:t>Datos Abiertos</a:t>
            </a:r>
            <a:endParaRPr lang="en-US" sz="2400" dirty="0">
              <a:latin typeface="Arial" panose="020B0604020202020204" pitchFamily="34" charset="0"/>
              <a:cs typeface="Arial" panose="020B0604020202020204" pitchFamily="34" charset="0"/>
            </a:endParaRPr>
          </a:p>
        </p:txBody>
      </p:sp>
      <p:sp>
        <p:nvSpPr>
          <p:cNvPr id="14" name="Text 8"/>
          <p:cNvSpPr/>
          <p:nvPr/>
        </p:nvSpPr>
        <p:spPr>
          <a:xfrm>
            <a:off x="1894880" y="6001345"/>
            <a:ext cx="6585942" cy="909757"/>
          </a:xfrm>
          <a:prstGeom prst="rect">
            <a:avLst/>
          </a:prstGeom>
          <a:noFill/>
          <a:ln/>
        </p:spPr>
        <p:txBody>
          <a:bodyPr wrap="square" rtlCol="0" anchor="t"/>
          <a:lstStyle/>
          <a:p>
            <a:pPr marL="0" indent="0" algn="l">
              <a:lnSpc>
                <a:spcPts val="2388"/>
              </a:lnSpc>
              <a:buNone/>
            </a:pPr>
            <a:r>
              <a:rPr lang="en-US" dirty="0">
                <a:solidFill>
                  <a:srgbClr val="161613"/>
                </a:solidFill>
                <a:latin typeface="Arial" panose="020B0604020202020204" pitchFamily="34" charset="0"/>
                <a:ea typeface="Inter" pitchFamily="34" charset="-122"/>
                <a:cs typeface="Arial" panose="020B0604020202020204" pitchFamily="34" charset="0"/>
              </a:rPr>
              <a:t>Las iniciativas de datos abiertos proporcionan una gran cantidad de datos externos, como información meteorológica y tendencias económicas, que pueden complementar los datos internos.</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6905" y="2478006"/>
            <a:ext cx="14630400" cy="4338680"/>
          </a:xfrm>
          <a:prstGeom prst="rect">
            <a:avLst/>
          </a:prstGeom>
          <a:solidFill>
            <a:srgbClr val="F9F8F5"/>
          </a:solidFill>
          <a:ln/>
        </p:spPr>
      </p:sp>
      <p:sp>
        <p:nvSpPr>
          <p:cNvPr id="4" name="Text 2"/>
          <p:cNvSpPr/>
          <p:nvPr/>
        </p:nvSpPr>
        <p:spPr>
          <a:xfrm>
            <a:off x="864037" y="1412915"/>
            <a:ext cx="11380946" cy="771525"/>
          </a:xfrm>
          <a:prstGeom prst="rect">
            <a:avLst/>
          </a:prstGeom>
          <a:noFill/>
          <a:ln/>
        </p:spPr>
        <p:txBody>
          <a:bodyPr wrap="none" rtlCol="0" anchor="t"/>
          <a:lstStyle/>
          <a:p>
            <a:pPr marL="0" indent="0">
              <a:lnSpc>
                <a:spcPts val="6075"/>
              </a:lnSpc>
              <a:buNone/>
            </a:pPr>
            <a:r>
              <a:rPr lang="en-US" sz="4860" dirty="0">
                <a:solidFill>
                  <a:srgbClr val="161613"/>
                </a:solidFill>
                <a:latin typeface="Arial" panose="020B0604020202020204" pitchFamily="34" charset="0"/>
                <a:ea typeface="DM Sans" pitchFamily="34" charset="-122"/>
                <a:cs typeface="Arial" panose="020B0604020202020204" pitchFamily="34" charset="0"/>
              </a:rPr>
              <a:t>Combinando Datos Internos y Externos</a:t>
            </a:r>
            <a:endParaRPr lang="en-US" sz="4860" dirty="0">
              <a:latin typeface="Arial" panose="020B0604020202020204" pitchFamily="34" charset="0"/>
              <a:cs typeface="Arial" panose="020B0604020202020204" pitchFamily="34" charset="0"/>
            </a:endParaRPr>
          </a:p>
        </p:txBody>
      </p:sp>
      <p:sp>
        <p:nvSpPr>
          <p:cNvPr id="5" name="Text 3"/>
          <p:cNvSpPr/>
          <p:nvPr/>
        </p:nvSpPr>
        <p:spPr>
          <a:xfrm>
            <a:off x="864037" y="2801541"/>
            <a:ext cx="3086100" cy="385763"/>
          </a:xfrm>
          <a:prstGeom prst="rect">
            <a:avLst/>
          </a:prstGeom>
          <a:noFill/>
          <a:ln/>
        </p:spPr>
        <p:txBody>
          <a:bodyPr wrap="none" rtlCol="0" anchor="t"/>
          <a:lstStyle/>
          <a:p>
            <a:pPr marL="0" indent="0">
              <a:lnSpc>
                <a:spcPts val="3038"/>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Visión Integral</a:t>
            </a:r>
            <a:endParaRPr lang="en-US" sz="2800" dirty="0">
              <a:latin typeface="Arial" panose="020B0604020202020204" pitchFamily="34" charset="0"/>
              <a:cs typeface="Arial" panose="020B0604020202020204" pitchFamily="34" charset="0"/>
            </a:endParaRPr>
          </a:p>
        </p:txBody>
      </p:sp>
      <p:sp>
        <p:nvSpPr>
          <p:cNvPr id="6" name="Text 4"/>
          <p:cNvSpPr/>
          <p:nvPr/>
        </p:nvSpPr>
        <p:spPr>
          <a:xfrm>
            <a:off x="283780" y="3434120"/>
            <a:ext cx="3898822" cy="3160395"/>
          </a:xfrm>
          <a:prstGeom prst="rect">
            <a:avLst/>
          </a:prstGeom>
          <a:noFill/>
          <a:ln/>
        </p:spPr>
        <p:txBody>
          <a:bodyPr wrap="square" rtlCol="0" anchor="t"/>
          <a:lstStyle/>
          <a:p>
            <a:pPr marL="0" indent="0">
              <a:lnSpc>
                <a:spcPts val="3110"/>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Al combinar los datos internos y externos, las empresas pueden obtener una visión más completa del mercado, la competencia y las necesidades de los clientes. Esto les permite tomar decisiones más informadas y estratégicas.</a:t>
            </a:r>
            <a:endParaRPr lang="en-US" sz="2000" dirty="0">
              <a:latin typeface="Arial" panose="020B0604020202020204" pitchFamily="34" charset="0"/>
              <a:cs typeface="Arial" panose="020B0604020202020204" pitchFamily="34" charset="0"/>
            </a:endParaRPr>
          </a:p>
        </p:txBody>
      </p:sp>
      <p:sp>
        <p:nvSpPr>
          <p:cNvPr id="7" name="Text 5"/>
          <p:cNvSpPr/>
          <p:nvPr/>
        </p:nvSpPr>
        <p:spPr>
          <a:xfrm>
            <a:off x="4561490" y="2608659"/>
            <a:ext cx="4887309" cy="771525"/>
          </a:xfrm>
          <a:prstGeom prst="rect">
            <a:avLst/>
          </a:prstGeom>
          <a:noFill/>
          <a:ln/>
        </p:spPr>
        <p:txBody>
          <a:bodyPr wrap="square" rtlCol="0" anchor="t"/>
          <a:lstStyle/>
          <a:p>
            <a:pPr marL="0" indent="0">
              <a:lnSpc>
                <a:spcPts val="3038"/>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Optimización de Operaciones</a:t>
            </a:r>
            <a:endParaRPr lang="en-US" sz="2800" dirty="0">
              <a:latin typeface="Arial" panose="020B0604020202020204" pitchFamily="34" charset="0"/>
              <a:cs typeface="Arial" panose="020B0604020202020204" pitchFamily="34" charset="0"/>
            </a:endParaRPr>
          </a:p>
        </p:txBody>
      </p:sp>
      <p:sp>
        <p:nvSpPr>
          <p:cNvPr id="8" name="Text 6"/>
          <p:cNvSpPr/>
          <p:nvPr/>
        </p:nvSpPr>
        <p:spPr>
          <a:xfrm>
            <a:off x="4749048" y="3480788"/>
            <a:ext cx="4282082" cy="2765346"/>
          </a:xfrm>
          <a:prstGeom prst="rect">
            <a:avLst/>
          </a:prstGeom>
          <a:noFill/>
          <a:ln/>
        </p:spPr>
        <p:txBody>
          <a:bodyPr wrap="square" rtlCol="0" anchor="t"/>
          <a:lstStyle/>
          <a:p>
            <a:pPr marL="0" indent="0">
              <a:lnSpc>
                <a:spcPts val="3110"/>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Los datos internos ayudan a administrar y optimizar las operaciones de la empresa, mientras que los datos externos proporcionan contexto sobre el entorno competitivo y las tendencias del mercado.</a:t>
            </a:r>
            <a:endParaRPr lang="en-US" sz="2000" dirty="0">
              <a:latin typeface="Arial" panose="020B0604020202020204" pitchFamily="34" charset="0"/>
              <a:cs typeface="Arial" panose="020B0604020202020204" pitchFamily="34" charset="0"/>
            </a:endParaRPr>
          </a:p>
        </p:txBody>
      </p:sp>
      <p:sp>
        <p:nvSpPr>
          <p:cNvPr id="9" name="Text 7"/>
          <p:cNvSpPr/>
          <p:nvPr/>
        </p:nvSpPr>
        <p:spPr>
          <a:xfrm>
            <a:off x="9881354" y="2645979"/>
            <a:ext cx="3086100" cy="385763"/>
          </a:xfrm>
          <a:prstGeom prst="rect">
            <a:avLst/>
          </a:prstGeom>
          <a:noFill/>
          <a:ln/>
        </p:spPr>
        <p:txBody>
          <a:bodyPr wrap="none" rtlCol="0" anchor="t"/>
          <a:lstStyle/>
          <a:p>
            <a:pPr marL="0" indent="0">
              <a:lnSpc>
                <a:spcPts val="3038"/>
              </a:lnSpc>
              <a:buNone/>
            </a:pPr>
            <a:r>
              <a:rPr lang="en-US" sz="2800" dirty="0">
                <a:solidFill>
                  <a:srgbClr val="161613"/>
                </a:solidFill>
                <a:latin typeface="Arial" panose="020B0604020202020204" pitchFamily="34" charset="0"/>
                <a:ea typeface="DM Sans" pitchFamily="34" charset="-122"/>
                <a:cs typeface="Arial" panose="020B0604020202020204" pitchFamily="34" charset="0"/>
              </a:rPr>
              <a:t>Ventaja Competitiva</a:t>
            </a:r>
            <a:endParaRPr lang="en-US" sz="2800" dirty="0">
              <a:latin typeface="Arial" panose="020B0604020202020204" pitchFamily="34" charset="0"/>
              <a:cs typeface="Arial" panose="020B0604020202020204" pitchFamily="34" charset="0"/>
            </a:endParaRPr>
          </a:p>
        </p:txBody>
      </p:sp>
      <p:sp>
        <p:nvSpPr>
          <p:cNvPr id="10" name="Text 8"/>
          <p:cNvSpPr/>
          <p:nvPr/>
        </p:nvSpPr>
        <p:spPr>
          <a:xfrm>
            <a:off x="9881354" y="3434120"/>
            <a:ext cx="3898821" cy="2370296"/>
          </a:xfrm>
          <a:prstGeom prst="rect">
            <a:avLst/>
          </a:prstGeom>
          <a:noFill/>
          <a:ln/>
        </p:spPr>
        <p:txBody>
          <a:bodyPr wrap="square" rtlCol="0" anchor="t"/>
          <a:lstStyle/>
          <a:p>
            <a:pPr marL="0" indent="0">
              <a:lnSpc>
                <a:spcPts val="3110"/>
              </a:lnSpc>
              <a:buNone/>
            </a:pPr>
            <a:r>
              <a:rPr lang="en-US" sz="2000" dirty="0">
                <a:solidFill>
                  <a:srgbClr val="161613"/>
                </a:solidFill>
                <a:latin typeface="Arial" panose="020B0604020202020204" pitchFamily="34" charset="0"/>
                <a:ea typeface="Inter" pitchFamily="34" charset="-122"/>
                <a:cs typeface="Arial" panose="020B0604020202020204" pitchFamily="34" charset="0"/>
              </a:rPr>
              <a:t>Al aprovechar tanto los datos internos como los externos, las empresas pueden desarrollar una ventaja competitiva al comprender mejor su negocio, sus clientes y su industria.</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10131385"/>
          </a:xfrm>
          <a:prstGeom prst="rect">
            <a:avLst/>
          </a:prstGeom>
          <a:solidFill>
            <a:srgbClr val="FBFCFE"/>
          </a:solidFill>
          <a:ln/>
        </p:spPr>
        <p:txBody>
          <a:bodyPr/>
          <a:lstStyle/>
          <a:p>
            <a:endParaRPr lang="es-AR"/>
          </a:p>
        </p:txBody>
      </p:sp>
      <p:sp>
        <p:nvSpPr>
          <p:cNvPr id="4" name="Text 2"/>
          <p:cNvSpPr/>
          <p:nvPr/>
        </p:nvSpPr>
        <p:spPr>
          <a:xfrm>
            <a:off x="2594967" y="475178"/>
            <a:ext cx="7302460" cy="540068"/>
          </a:xfrm>
          <a:prstGeom prst="rect">
            <a:avLst/>
          </a:prstGeom>
          <a:noFill/>
          <a:ln/>
        </p:spPr>
        <p:txBody>
          <a:bodyPr wrap="none" rtlCol="0" anchor="t"/>
          <a:lstStyle/>
          <a:p>
            <a:pPr marL="0" indent="0">
              <a:lnSpc>
                <a:spcPts val="4253"/>
              </a:lnSpc>
              <a:buNone/>
            </a:pPr>
            <a:r>
              <a:rPr lang="en-US" sz="4400" dirty="0">
                <a:solidFill>
                  <a:srgbClr val="3257B8"/>
                </a:solidFill>
                <a:latin typeface="Arial" panose="020B0604020202020204" pitchFamily="34" charset="0"/>
                <a:ea typeface="Roboto Slab" pitchFamily="34" charset="-122"/>
                <a:cs typeface="Arial" panose="020B0604020202020204" pitchFamily="34" charset="0"/>
              </a:rPr>
              <a:t>Ejemplo de Arquitectura de Big Data</a:t>
            </a:r>
            <a:endParaRPr lang="en-US" sz="440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2594967" y="1360884"/>
            <a:ext cx="864037" cy="1382554"/>
          </a:xfrm>
          <a:prstGeom prst="rect">
            <a:avLst/>
          </a:prstGeom>
        </p:spPr>
      </p:pic>
      <p:sp>
        <p:nvSpPr>
          <p:cNvPr id="6" name="Text 3"/>
          <p:cNvSpPr/>
          <p:nvPr/>
        </p:nvSpPr>
        <p:spPr>
          <a:xfrm>
            <a:off x="3718203" y="1533644"/>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Ingesta</a:t>
            </a:r>
            <a:endParaRPr lang="en-US" sz="2400" dirty="0">
              <a:latin typeface="Arial" panose="020B0604020202020204" pitchFamily="34" charset="0"/>
              <a:cs typeface="Arial" panose="020B0604020202020204" pitchFamily="34" charset="0"/>
            </a:endParaRPr>
          </a:p>
        </p:txBody>
      </p:sp>
      <p:sp>
        <p:nvSpPr>
          <p:cNvPr id="7" name="Text 4"/>
          <p:cNvSpPr/>
          <p:nvPr/>
        </p:nvSpPr>
        <p:spPr>
          <a:xfrm>
            <a:off x="3718203" y="1907143"/>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Apache Kafka.</a:t>
            </a:r>
            <a:endParaRPr lang="en-US" dirty="0">
              <a:latin typeface="Arial" panose="020B0604020202020204" pitchFamily="34" charset="0"/>
              <a:cs typeface="Arial" panose="020B0604020202020204" pitchFamily="34" charset="0"/>
            </a:endParaRPr>
          </a:p>
        </p:txBody>
      </p:sp>
      <p:pic>
        <p:nvPicPr>
          <p:cNvPr id="8" name="Image 1" descr="preencoded.png"/>
          <p:cNvPicPr>
            <a:picLocks noChangeAspect="1"/>
          </p:cNvPicPr>
          <p:nvPr/>
        </p:nvPicPr>
        <p:blipFill>
          <a:blip r:embed="rId4"/>
          <a:stretch>
            <a:fillRect/>
          </a:stretch>
        </p:blipFill>
        <p:spPr>
          <a:xfrm>
            <a:off x="2594967" y="2743438"/>
            <a:ext cx="864037" cy="1382554"/>
          </a:xfrm>
          <a:prstGeom prst="rect">
            <a:avLst/>
          </a:prstGeom>
        </p:spPr>
      </p:pic>
      <p:sp>
        <p:nvSpPr>
          <p:cNvPr id="9" name="Text 5"/>
          <p:cNvSpPr/>
          <p:nvPr/>
        </p:nvSpPr>
        <p:spPr>
          <a:xfrm>
            <a:off x="3718203" y="2916198"/>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Almacenamiento</a:t>
            </a:r>
            <a:endParaRPr lang="en-US" sz="2400" dirty="0">
              <a:latin typeface="Arial" panose="020B0604020202020204" pitchFamily="34" charset="0"/>
              <a:cs typeface="Arial" panose="020B0604020202020204" pitchFamily="34" charset="0"/>
            </a:endParaRPr>
          </a:p>
        </p:txBody>
      </p:sp>
      <p:sp>
        <p:nvSpPr>
          <p:cNvPr id="10" name="Text 6"/>
          <p:cNvSpPr/>
          <p:nvPr/>
        </p:nvSpPr>
        <p:spPr>
          <a:xfrm>
            <a:off x="3718203" y="3289697"/>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Amazon S3.</a:t>
            </a:r>
            <a:endParaRPr lang="en-US" dirty="0">
              <a:latin typeface="Arial" panose="020B0604020202020204" pitchFamily="34" charset="0"/>
              <a:cs typeface="Arial" panose="020B0604020202020204" pitchFamily="34" charset="0"/>
            </a:endParaRPr>
          </a:p>
        </p:txBody>
      </p:sp>
      <p:pic>
        <p:nvPicPr>
          <p:cNvPr id="11" name="Image 2" descr="preencoded.png"/>
          <p:cNvPicPr>
            <a:picLocks noChangeAspect="1"/>
          </p:cNvPicPr>
          <p:nvPr/>
        </p:nvPicPr>
        <p:blipFill>
          <a:blip r:embed="rId5"/>
          <a:stretch>
            <a:fillRect/>
          </a:stretch>
        </p:blipFill>
        <p:spPr>
          <a:xfrm>
            <a:off x="2594967" y="4125992"/>
            <a:ext cx="864037" cy="1382554"/>
          </a:xfrm>
          <a:prstGeom prst="rect">
            <a:avLst/>
          </a:prstGeom>
        </p:spPr>
      </p:pic>
      <p:sp>
        <p:nvSpPr>
          <p:cNvPr id="12" name="Text 7"/>
          <p:cNvSpPr/>
          <p:nvPr/>
        </p:nvSpPr>
        <p:spPr>
          <a:xfrm>
            <a:off x="3718203" y="4298752"/>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Procesamiento</a:t>
            </a:r>
            <a:endParaRPr lang="en-US" sz="2400" dirty="0">
              <a:latin typeface="Arial" panose="020B0604020202020204" pitchFamily="34" charset="0"/>
              <a:cs typeface="Arial" panose="020B0604020202020204" pitchFamily="34" charset="0"/>
            </a:endParaRPr>
          </a:p>
        </p:txBody>
      </p:sp>
      <p:sp>
        <p:nvSpPr>
          <p:cNvPr id="13" name="Text 8"/>
          <p:cNvSpPr/>
          <p:nvPr/>
        </p:nvSpPr>
        <p:spPr>
          <a:xfrm>
            <a:off x="3718203" y="4672251"/>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Apache Spark.</a:t>
            </a:r>
            <a:endParaRPr lang="en-US" dirty="0">
              <a:latin typeface="Arial" panose="020B0604020202020204" pitchFamily="34" charset="0"/>
              <a:cs typeface="Arial" panose="020B0604020202020204" pitchFamily="34" charset="0"/>
            </a:endParaRPr>
          </a:p>
        </p:txBody>
      </p:sp>
      <p:pic>
        <p:nvPicPr>
          <p:cNvPr id="14" name="Image 3" descr="preencoded.png"/>
          <p:cNvPicPr>
            <a:picLocks noChangeAspect="1"/>
          </p:cNvPicPr>
          <p:nvPr/>
        </p:nvPicPr>
        <p:blipFill>
          <a:blip r:embed="rId6"/>
          <a:stretch>
            <a:fillRect/>
          </a:stretch>
        </p:blipFill>
        <p:spPr>
          <a:xfrm>
            <a:off x="2594967" y="5508546"/>
            <a:ext cx="864037" cy="1382554"/>
          </a:xfrm>
          <a:prstGeom prst="rect">
            <a:avLst/>
          </a:prstGeom>
        </p:spPr>
      </p:pic>
      <p:sp>
        <p:nvSpPr>
          <p:cNvPr id="15" name="Text 9"/>
          <p:cNvSpPr/>
          <p:nvPr/>
        </p:nvSpPr>
        <p:spPr>
          <a:xfrm>
            <a:off x="3718203" y="5681305"/>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Análisis Avanzado</a:t>
            </a:r>
            <a:endParaRPr lang="en-US" sz="2400" dirty="0">
              <a:latin typeface="Arial" panose="020B0604020202020204" pitchFamily="34" charset="0"/>
              <a:cs typeface="Arial" panose="020B0604020202020204" pitchFamily="34" charset="0"/>
            </a:endParaRPr>
          </a:p>
        </p:txBody>
      </p:sp>
      <p:sp>
        <p:nvSpPr>
          <p:cNvPr id="16" name="Text 10"/>
          <p:cNvSpPr/>
          <p:nvPr/>
        </p:nvSpPr>
        <p:spPr>
          <a:xfrm>
            <a:off x="3718203" y="6054804"/>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TensorFlow, Amazon Redshift.</a:t>
            </a:r>
            <a:endParaRPr lang="en-US" dirty="0">
              <a:latin typeface="Arial" panose="020B0604020202020204" pitchFamily="34" charset="0"/>
              <a:cs typeface="Arial" panose="020B0604020202020204" pitchFamily="34" charset="0"/>
            </a:endParaRPr>
          </a:p>
        </p:txBody>
      </p:sp>
      <p:pic>
        <p:nvPicPr>
          <p:cNvPr id="17" name="Image 4" descr="preencoded.png"/>
          <p:cNvPicPr>
            <a:picLocks noChangeAspect="1"/>
          </p:cNvPicPr>
          <p:nvPr/>
        </p:nvPicPr>
        <p:blipFill>
          <a:blip r:embed="rId7"/>
          <a:stretch>
            <a:fillRect/>
          </a:stretch>
        </p:blipFill>
        <p:spPr>
          <a:xfrm>
            <a:off x="2594967" y="6891099"/>
            <a:ext cx="864037" cy="1382554"/>
          </a:xfrm>
          <a:prstGeom prst="rect">
            <a:avLst/>
          </a:prstGeom>
        </p:spPr>
      </p:pic>
      <p:sp>
        <p:nvSpPr>
          <p:cNvPr id="18" name="Text 11"/>
          <p:cNvSpPr/>
          <p:nvPr/>
        </p:nvSpPr>
        <p:spPr>
          <a:xfrm>
            <a:off x="3718203" y="7063859"/>
            <a:ext cx="2160270"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Visualización</a:t>
            </a:r>
            <a:endParaRPr lang="en-US" sz="2400" dirty="0">
              <a:latin typeface="Arial" panose="020B0604020202020204" pitchFamily="34" charset="0"/>
              <a:cs typeface="Arial" panose="020B0604020202020204" pitchFamily="34" charset="0"/>
            </a:endParaRPr>
          </a:p>
        </p:txBody>
      </p:sp>
      <p:sp>
        <p:nvSpPr>
          <p:cNvPr id="19" name="Text 12"/>
          <p:cNvSpPr/>
          <p:nvPr/>
        </p:nvSpPr>
        <p:spPr>
          <a:xfrm>
            <a:off x="3718203" y="7437358"/>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Power BI.</a:t>
            </a:r>
            <a:endParaRPr lang="en-US" dirty="0">
              <a:latin typeface="Arial" panose="020B0604020202020204" pitchFamily="34" charset="0"/>
              <a:cs typeface="Arial" panose="020B0604020202020204" pitchFamily="34" charset="0"/>
            </a:endParaRPr>
          </a:p>
        </p:txBody>
      </p:sp>
      <p:pic>
        <p:nvPicPr>
          <p:cNvPr id="20" name="Image 5" descr="preencoded.png"/>
          <p:cNvPicPr>
            <a:picLocks noChangeAspect="1"/>
          </p:cNvPicPr>
          <p:nvPr/>
        </p:nvPicPr>
        <p:blipFill>
          <a:blip r:embed="rId8"/>
          <a:stretch>
            <a:fillRect/>
          </a:stretch>
        </p:blipFill>
        <p:spPr>
          <a:xfrm>
            <a:off x="2594967" y="8273653"/>
            <a:ext cx="864037" cy="1382554"/>
          </a:xfrm>
          <a:prstGeom prst="rect">
            <a:avLst/>
          </a:prstGeom>
        </p:spPr>
      </p:pic>
      <p:sp>
        <p:nvSpPr>
          <p:cNvPr id="21" name="Text 13"/>
          <p:cNvSpPr/>
          <p:nvPr/>
        </p:nvSpPr>
        <p:spPr>
          <a:xfrm>
            <a:off x="3718203" y="8446413"/>
            <a:ext cx="2485787" cy="269915"/>
          </a:xfrm>
          <a:prstGeom prst="rect">
            <a:avLst/>
          </a:prstGeom>
          <a:noFill/>
          <a:ln/>
        </p:spPr>
        <p:txBody>
          <a:bodyPr wrap="none" rtlCol="0" anchor="t"/>
          <a:lstStyle/>
          <a:p>
            <a:pPr marL="0" indent="0" algn="l">
              <a:lnSpc>
                <a:spcPts val="2126"/>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Seguridad y Gobernanza</a:t>
            </a:r>
            <a:endParaRPr lang="en-US" sz="2400" dirty="0">
              <a:latin typeface="Arial" panose="020B0604020202020204" pitchFamily="34" charset="0"/>
              <a:cs typeface="Arial" panose="020B0604020202020204" pitchFamily="34" charset="0"/>
            </a:endParaRPr>
          </a:p>
        </p:txBody>
      </p:sp>
      <p:sp>
        <p:nvSpPr>
          <p:cNvPr id="22" name="Text 14"/>
          <p:cNvSpPr/>
          <p:nvPr/>
        </p:nvSpPr>
        <p:spPr>
          <a:xfrm>
            <a:off x="3718203" y="8819912"/>
            <a:ext cx="8317111" cy="276582"/>
          </a:xfrm>
          <a:prstGeom prst="rect">
            <a:avLst/>
          </a:prstGeom>
          <a:noFill/>
          <a:ln/>
        </p:spPr>
        <p:txBody>
          <a:bodyPr wrap="none" rtlCol="0" anchor="t"/>
          <a:lstStyle/>
          <a:p>
            <a:pPr marL="0" indent="0" algn="l">
              <a:lnSpc>
                <a:spcPts val="2177"/>
              </a:lnSpc>
              <a:buNone/>
            </a:pPr>
            <a:r>
              <a:rPr lang="en-US" dirty="0">
                <a:solidFill>
                  <a:srgbClr val="15213F"/>
                </a:solidFill>
                <a:latin typeface="Arial" panose="020B0604020202020204" pitchFamily="34" charset="0"/>
                <a:ea typeface="Roboto" pitchFamily="34" charset="-122"/>
                <a:cs typeface="Arial" panose="020B0604020202020204" pitchFamily="34" charset="0"/>
              </a:rPr>
              <a:t>Encriptación y políticas de acceso.</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8229600"/>
          </a:xfrm>
          <a:prstGeom prst="rect">
            <a:avLst/>
          </a:prstGeom>
          <a:solidFill>
            <a:srgbClr val="FBFCFE"/>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6608" y="1206341"/>
            <a:ext cx="6054566" cy="634127"/>
          </a:xfrm>
          <a:prstGeom prst="rect">
            <a:avLst/>
          </a:prstGeom>
          <a:noFill/>
          <a:ln/>
        </p:spPr>
        <p:txBody>
          <a:bodyPr wrap="none" rtlCol="0" anchor="t"/>
          <a:lstStyle/>
          <a:p>
            <a:pPr marL="0" indent="0">
              <a:lnSpc>
                <a:spcPts val="4993"/>
              </a:lnSpc>
              <a:buNone/>
            </a:pPr>
            <a:r>
              <a:rPr lang="en-US" sz="3995" dirty="0">
                <a:solidFill>
                  <a:srgbClr val="3257B8"/>
                </a:solidFill>
                <a:latin typeface="Arial" panose="020B0604020202020204" pitchFamily="34" charset="0"/>
                <a:ea typeface="Roboto Slab" pitchFamily="34" charset="-122"/>
                <a:cs typeface="Arial" panose="020B0604020202020204" pitchFamily="34" charset="0"/>
              </a:rPr>
              <a:t>Roles en Ciencia de Datos</a:t>
            </a:r>
            <a:endParaRPr lang="en-US" sz="3995" dirty="0">
              <a:latin typeface="Arial" panose="020B0604020202020204" pitchFamily="34" charset="0"/>
              <a:cs typeface="Arial" panose="020B0604020202020204" pitchFamily="34" charset="0"/>
            </a:endParaRPr>
          </a:p>
        </p:txBody>
      </p:sp>
      <p:sp>
        <p:nvSpPr>
          <p:cNvPr id="6" name="Shape 3"/>
          <p:cNvSpPr/>
          <p:nvPr/>
        </p:nvSpPr>
        <p:spPr>
          <a:xfrm>
            <a:off x="6196608" y="2144792"/>
            <a:ext cx="7723584" cy="4878467"/>
          </a:xfrm>
          <a:prstGeom prst="roundRect">
            <a:avLst>
              <a:gd name="adj" fmla="val 624"/>
            </a:avLst>
          </a:prstGeom>
          <a:noFill/>
          <a:ln w="7620">
            <a:solidFill>
              <a:srgbClr val="000000">
                <a:alpha val="8000"/>
              </a:srgbClr>
            </a:solidFill>
            <a:prstDash val="solid"/>
          </a:ln>
        </p:spPr>
        <p:txBody>
          <a:bodyPr/>
          <a:lstStyle/>
          <a:p>
            <a:endParaRPr lang="es-AR" sz="2800">
              <a:latin typeface="Arial" panose="020B0604020202020204" pitchFamily="34" charset="0"/>
              <a:cs typeface="Arial" panose="020B0604020202020204" pitchFamily="34" charset="0"/>
            </a:endParaRPr>
          </a:p>
        </p:txBody>
      </p:sp>
      <p:sp>
        <p:nvSpPr>
          <p:cNvPr id="7" name="Shape 4"/>
          <p:cNvSpPr/>
          <p:nvPr/>
        </p:nvSpPr>
        <p:spPr>
          <a:xfrm>
            <a:off x="6048585" y="2152412"/>
            <a:ext cx="7708344" cy="1232297"/>
          </a:xfrm>
          <a:prstGeom prst="rect">
            <a:avLst/>
          </a:prstGeom>
          <a:solidFill>
            <a:srgbClr val="FFFFFF">
              <a:alpha val="4000"/>
            </a:srgbClr>
          </a:solidFill>
          <a:ln/>
        </p:spPr>
        <p:txBody>
          <a:bodyPr/>
          <a:lstStyle/>
          <a:p>
            <a:endParaRPr lang="es-AR" sz="2800">
              <a:latin typeface="Arial" panose="020B0604020202020204" pitchFamily="34" charset="0"/>
              <a:cs typeface="Arial" panose="020B0604020202020204" pitchFamily="34" charset="0"/>
            </a:endParaRPr>
          </a:p>
        </p:txBody>
      </p:sp>
      <p:sp>
        <p:nvSpPr>
          <p:cNvPr id="8" name="Text 5"/>
          <p:cNvSpPr/>
          <p:nvPr/>
        </p:nvSpPr>
        <p:spPr>
          <a:xfrm>
            <a:off x="6056913" y="2281714"/>
            <a:ext cx="3444597" cy="324564"/>
          </a:xfrm>
          <a:prstGeom prst="rect">
            <a:avLst/>
          </a:prstGeom>
          <a:noFill/>
          <a:ln/>
        </p:spPr>
        <p:txBody>
          <a:bodyPr wrap="non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Especialista en Big Data</a:t>
            </a:r>
            <a:endParaRPr lang="en-US" sz="2000" dirty="0">
              <a:latin typeface="Arial" panose="020B0604020202020204" pitchFamily="34" charset="0"/>
              <a:cs typeface="Arial" panose="020B0604020202020204" pitchFamily="34" charset="0"/>
            </a:endParaRPr>
          </a:p>
        </p:txBody>
      </p:sp>
      <p:sp>
        <p:nvSpPr>
          <p:cNvPr id="9" name="Text 6"/>
          <p:cNvSpPr/>
          <p:nvPr/>
        </p:nvSpPr>
        <p:spPr>
          <a:xfrm>
            <a:off x="9338553" y="2281714"/>
            <a:ext cx="4371137" cy="973693"/>
          </a:xfrm>
          <a:prstGeom prst="rect">
            <a:avLst/>
          </a:prstGeom>
          <a:noFill/>
          <a:ln/>
        </p:spPr>
        <p:txBody>
          <a:bodyPr wrap="squar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Identificación, almacenamiento, análisis de grandes volúmenes de datos.</a:t>
            </a:r>
            <a:endParaRPr lang="en-US" sz="2000" dirty="0">
              <a:latin typeface="Arial" panose="020B0604020202020204" pitchFamily="34" charset="0"/>
              <a:cs typeface="Arial" panose="020B0604020202020204" pitchFamily="34" charset="0"/>
            </a:endParaRPr>
          </a:p>
        </p:txBody>
      </p:sp>
      <p:sp>
        <p:nvSpPr>
          <p:cNvPr id="10" name="Shape 7"/>
          <p:cNvSpPr/>
          <p:nvPr/>
        </p:nvSpPr>
        <p:spPr>
          <a:xfrm>
            <a:off x="6048585" y="3384709"/>
            <a:ext cx="7708344" cy="907733"/>
          </a:xfrm>
          <a:prstGeom prst="rect">
            <a:avLst/>
          </a:prstGeom>
          <a:solidFill>
            <a:srgbClr val="000000">
              <a:alpha val="4000"/>
            </a:srgbClr>
          </a:solidFill>
          <a:ln/>
        </p:spPr>
        <p:txBody>
          <a:bodyPr/>
          <a:lstStyle/>
          <a:p>
            <a:endParaRPr lang="es-AR" sz="2800">
              <a:latin typeface="Arial" panose="020B0604020202020204" pitchFamily="34" charset="0"/>
              <a:cs typeface="Arial" panose="020B0604020202020204" pitchFamily="34" charset="0"/>
            </a:endParaRPr>
          </a:p>
        </p:txBody>
      </p:sp>
      <p:sp>
        <p:nvSpPr>
          <p:cNvPr id="11" name="Text 8"/>
          <p:cNvSpPr/>
          <p:nvPr/>
        </p:nvSpPr>
        <p:spPr>
          <a:xfrm>
            <a:off x="6056913" y="3514011"/>
            <a:ext cx="3444597" cy="324564"/>
          </a:xfrm>
          <a:prstGeom prst="rect">
            <a:avLst/>
          </a:prstGeom>
          <a:noFill/>
          <a:ln/>
        </p:spPr>
        <p:txBody>
          <a:bodyPr wrap="non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Data Analyst</a:t>
            </a:r>
            <a:endParaRPr lang="en-US" sz="2000" dirty="0">
              <a:latin typeface="Arial" panose="020B0604020202020204" pitchFamily="34" charset="0"/>
              <a:cs typeface="Arial" panose="020B0604020202020204" pitchFamily="34" charset="0"/>
            </a:endParaRPr>
          </a:p>
        </p:txBody>
      </p:sp>
      <p:sp>
        <p:nvSpPr>
          <p:cNvPr id="12" name="Text 9"/>
          <p:cNvSpPr/>
          <p:nvPr/>
        </p:nvSpPr>
        <p:spPr>
          <a:xfrm>
            <a:off x="9416375" y="3514011"/>
            <a:ext cx="4293316" cy="649129"/>
          </a:xfrm>
          <a:prstGeom prst="rect">
            <a:avLst/>
          </a:prstGeom>
          <a:noFill/>
          <a:ln/>
        </p:spPr>
        <p:txBody>
          <a:bodyPr wrap="squar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Análisis de datos, creación de dashboards.</a:t>
            </a:r>
            <a:endParaRPr lang="en-US" sz="2000" dirty="0">
              <a:latin typeface="Arial" panose="020B0604020202020204" pitchFamily="34" charset="0"/>
              <a:cs typeface="Arial" panose="020B0604020202020204" pitchFamily="34" charset="0"/>
            </a:endParaRPr>
          </a:p>
        </p:txBody>
      </p:sp>
      <p:sp>
        <p:nvSpPr>
          <p:cNvPr id="13" name="Shape 10"/>
          <p:cNvSpPr/>
          <p:nvPr/>
        </p:nvSpPr>
        <p:spPr>
          <a:xfrm>
            <a:off x="6048585" y="4292441"/>
            <a:ext cx="7708344" cy="907733"/>
          </a:xfrm>
          <a:prstGeom prst="rect">
            <a:avLst/>
          </a:prstGeom>
          <a:solidFill>
            <a:srgbClr val="FFFFFF">
              <a:alpha val="4000"/>
            </a:srgbClr>
          </a:solidFill>
          <a:ln/>
        </p:spPr>
        <p:txBody>
          <a:bodyPr/>
          <a:lstStyle/>
          <a:p>
            <a:endParaRPr lang="es-AR" sz="2800">
              <a:latin typeface="Arial" panose="020B0604020202020204" pitchFamily="34" charset="0"/>
              <a:cs typeface="Arial" panose="020B0604020202020204" pitchFamily="34" charset="0"/>
            </a:endParaRPr>
          </a:p>
        </p:txBody>
      </p:sp>
      <p:sp>
        <p:nvSpPr>
          <p:cNvPr id="14" name="Text 11"/>
          <p:cNvSpPr/>
          <p:nvPr/>
        </p:nvSpPr>
        <p:spPr>
          <a:xfrm>
            <a:off x="6056913" y="4421743"/>
            <a:ext cx="3444597" cy="324564"/>
          </a:xfrm>
          <a:prstGeom prst="rect">
            <a:avLst/>
          </a:prstGeom>
          <a:noFill/>
          <a:ln/>
        </p:spPr>
        <p:txBody>
          <a:bodyPr wrap="non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Data Engineer</a:t>
            </a:r>
            <a:endParaRPr lang="en-US" sz="2000" dirty="0">
              <a:latin typeface="Arial" panose="020B0604020202020204" pitchFamily="34" charset="0"/>
              <a:cs typeface="Arial" panose="020B0604020202020204" pitchFamily="34" charset="0"/>
            </a:endParaRPr>
          </a:p>
        </p:txBody>
      </p:sp>
      <p:sp>
        <p:nvSpPr>
          <p:cNvPr id="15" name="Text 12"/>
          <p:cNvSpPr/>
          <p:nvPr/>
        </p:nvSpPr>
        <p:spPr>
          <a:xfrm>
            <a:off x="9416375" y="4421743"/>
            <a:ext cx="4293315" cy="649129"/>
          </a:xfrm>
          <a:prstGeom prst="rect">
            <a:avLst/>
          </a:prstGeom>
          <a:noFill/>
          <a:ln/>
        </p:spPr>
        <p:txBody>
          <a:bodyPr wrap="squar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Estructura de software para procesamiento de datos, ETL.</a:t>
            </a:r>
            <a:endParaRPr lang="en-US" sz="2000" dirty="0">
              <a:latin typeface="Arial" panose="020B0604020202020204" pitchFamily="34" charset="0"/>
              <a:cs typeface="Arial" panose="020B0604020202020204" pitchFamily="34" charset="0"/>
            </a:endParaRPr>
          </a:p>
        </p:txBody>
      </p:sp>
      <p:sp>
        <p:nvSpPr>
          <p:cNvPr id="16" name="Shape 13"/>
          <p:cNvSpPr/>
          <p:nvPr/>
        </p:nvSpPr>
        <p:spPr>
          <a:xfrm>
            <a:off x="6048585" y="5200174"/>
            <a:ext cx="7708344" cy="907733"/>
          </a:xfrm>
          <a:prstGeom prst="rect">
            <a:avLst/>
          </a:prstGeom>
          <a:solidFill>
            <a:srgbClr val="000000">
              <a:alpha val="4000"/>
            </a:srgbClr>
          </a:solidFill>
          <a:ln/>
        </p:spPr>
        <p:txBody>
          <a:bodyPr/>
          <a:lstStyle/>
          <a:p>
            <a:endParaRPr lang="es-AR" sz="2800">
              <a:latin typeface="Arial" panose="020B0604020202020204" pitchFamily="34" charset="0"/>
              <a:cs typeface="Arial" panose="020B0604020202020204" pitchFamily="34" charset="0"/>
            </a:endParaRPr>
          </a:p>
        </p:txBody>
      </p:sp>
      <p:sp>
        <p:nvSpPr>
          <p:cNvPr id="17" name="Text 14"/>
          <p:cNvSpPr/>
          <p:nvPr/>
        </p:nvSpPr>
        <p:spPr>
          <a:xfrm>
            <a:off x="6056913" y="5329476"/>
            <a:ext cx="3444597" cy="324564"/>
          </a:xfrm>
          <a:prstGeom prst="rect">
            <a:avLst/>
          </a:prstGeom>
          <a:noFill/>
          <a:ln/>
        </p:spPr>
        <p:txBody>
          <a:bodyPr wrap="non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Data Scientist</a:t>
            </a:r>
            <a:endParaRPr lang="en-US" sz="2000" dirty="0">
              <a:latin typeface="Arial" panose="020B0604020202020204" pitchFamily="34" charset="0"/>
              <a:cs typeface="Arial" panose="020B0604020202020204" pitchFamily="34" charset="0"/>
            </a:endParaRPr>
          </a:p>
        </p:txBody>
      </p:sp>
      <p:sp>
        <p:nvSpPr>
          <p:cNvPr id="18" name="Text 15"/>
          <p:cNvSpPr/>
          <p:nvPr/>
        </p:nvSpPr>
        <p:spPr>
          <a:xfrm>
            <a:off x="9509839" y="5329476"/>
            <a:ext cx="4199852" cy="649129"/>
          </a:xfrm>
          <a:prstGeom prst="rect">
            <a:avLst/>
          </a:prstGeom>
          <a:noFill/>
          <a:ln/>
        </p:spPr>
        <p:txBody>
          <a:bodyPr wrap="squar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Análisis, modelos de IA, toma de decisiones basadas en datos.</a:t>
            </a:r>
            <a:endParaRPr lang="en-US" sz="2000" dirty="0">
              <a:latin typeface="Arial" panose="020B0604020202020204" pitchFamily="34" charset="0"/>
              <a:cs typeface="Arial" panose="020B0604020202020204" pitchFamily="34" charset="0"/>
            </a:endParaRPr>
          </a:p>
        </p:txBody>
      </p:sp>
      <p:sp>
        <p:nvSpPr>
          <p:cNvPr id="19" name="Shape 16"/>
          <p:cNvSpPr/>
          <p:nvPr/>
        </p:nvSpPr>
        <p:spPr>
          <a:xfrm>
            <a:off x="6048585" y="6107906"/>
            <a:ext cx="7708344" cy="1219677"/>
          </a:xfrm>
          <a:prstGeom prst="rect">
            <a:avLst/>
          </a:prstGeom>
          <a:solidFill>
            <a:srgbClr val="FFFFFF">
              <a:alpha val="4000"/>
            </a:srgbClr>
          </a:solidFill>
          <a:ln/>
        </p:spPr>
        <p:txBody>
          <a:bodyPr/>
          <a:lstStyle/>
          <a:p>
            <a:endParaRPr lang="es-AR" sz="2800">
              <a:latin typeface="Arial" panose="020B0604020202020204" pitchFamily="34" charset="0"/>
              <a:cs typeface="Arial" panose="020B0604020202020204" pitchFamily="34" charset="0"/>
            </a:endParaRPr>
          </a:p>
        </p:txBody>
      </p:sp>
      <p:sp>
        <p:nvSpPr>
          <p:cNvPr id="20" name="Text 17"/>
          <p:cNvSpPr/>
          <p:nvPr/>
        </p:nvSpPr>
        <p:spPr>
          <a:xfrm>
            <a:off x="6056913" y="6237208"/>
            <a:ext cx="3444597" cy="324564"/>
          </a:xfrm>
          <a:prstGeom prst="rect">
            <a:avLst/>
          </a:prstGeom>
          <a:noFill/>
          <a:ln/>
        </p:spPr>
        <p:txBody>
          <a:bodyPr wrap="non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Machine Learning Engineer</a:t>
            </a:r>
            <a:endParaRPr lang="en-US" sz="2000" dirty="0">
              <a:latin typeface="Arial" panose="020B0604020202020204" pitchFamily="34" charset="0"/>
              <a:cs typeface="Arial" panose="020B0604020202020204" pitchFamily="34" charset="0"/>
            </a:endParaRPr>
          </a:p>
        </p:txBody>
      </p:sp>
      <p:sp>
        <p:nvSpPr>
          <p:cNvPr id="21" name="Text 18"/>
          <p:cNvSpPr/>
          <p:nvPr/>
        </p:nvSpPr>
        <p:spPr>
          <a:xfrm>
            <a:off x="9641205" y="6237208"/>
            <a:ext cx="4068485" cy="649129"/>
          </a:xfrm>
          <a:prstGeom prst="rect">
            <a:avLst/>
          </a:prstGeom>
          <a:noFill/>
          <a:ln/>
        </p:spPr>
        <p:txBody>
          <a:bodyPr wrap="square" rtlCol="0" anchor="t"/>
          <a:lstStyle/>
          <a:p>
            <a:pPr marL="0" indent="0">
              <a:lnSpc>
                <a:spcPts val="2556"/>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Escalado de modelos de IA para sistemas de producción.</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50319" y="957858"/>
            <a:ext cx="7843361" cy="1219438"/>
          </a:xfrm>
          <a:prstGeom prst="rect">
            <a:avLst/>
          </a:prstGeom>
          <a:noFill/>
          <a:ln/>
        </p:spPr>
        <p:txBody>
          <a:bodyPr wrap="square" rtlCol="0" anchor="t"/>
          <a:lstStyle/>
          <a:p>
            <a:pPr marL="0" indent="0">
              <a:lnSpc>
                <a:spcPts val="4801"/>
              </a:lnSpc>
              <a:buNone/>
            </a:pPr>
            <a:r>
              <a:rPr lang="en-US" sz="3841" dirty="0">
                <a:solidFill>
                  <a:srgbClr val="020202"/>
                </a:solidFill>
                <a:latin typeface="PT Serif" pitchFamily="34" charset="0"/>
                <a:ea typeface="PT Serif" pitchFamily="34" charset="-122"/>
                <a:cs typeface="PT Serif" pitchFamily="34" charset="-120"/>
              </a:rPr>
              <a:t>Los Primeros Métodos de Almacenamiento</a:t>
            </a:r>
            <a:endParaRPr lang="en-US" sz="3841" dirty="0"/>
          </a:p>
        </p:txBody>
      </p:sp>
      <p:sp>
        <p:nvSpPr>
          <p:cNvPr id="6" name="Shape 3"/>
          <p:cNvSpPr/>
          <p:nvPr/>
        </p:nvSpPr>
        <p:spPr>
          <a:xfrm>
            <a:off x="917496" y="2455902"/>
            <a:ext cx="22860" cy="4815721"/>
          </a:xfrm>
          <a:prstGeom prst="roundRect">
            <a:avLst>
              <a:gd name="adj" fmla="val 121923"/>
            </a:avLst>
          </a:prstGeom>
          <a:solidFill>
            <a:srgbClr val="D8D4D4"/>
          </a:solidFill>
          <a:ln/>
        </p:spPr>
      </p:sp>
      <p:sp>
        <p:nvSpPr>
          <p:cNvPr id="7" name="Shape 4"/>
          <p:cNvSpPr/>
          <p:nvPr/>
        </p:nvSpPr>
        <p:spPr>
          <a:xfrm>
            <a:off x="1115080" y="2862382"/>
            <a:ext cx="650319" cy="22860"/>
          </a:xfrm>
          <a:prstGeom prst="roundRect">
            <a:avLst>
              <a:gd name="adj" fmla="val 121923"/>
            </a:avLst>
          </a:prstGeom>
          <a:solidFill>
            <a:srgbClr val="D8D4D4"/>
          </a:solidFill>
          <a:ln/>
        </p:spPr>
      </p:sp>
      <p:sp>
        <p:nvSpPr>
          <p:cNvPr id="8" name="Shape 5"/>
          <p:cNvSpPr/>
          <p:nvPr/>
        </p:nvSpPr>
        <p:spPr>
          <a:xfrm>
            <a:off x="719911" y="2664857"/>
            <a:ext cx="418028" cy="418028"/>
          </a:xfrm>
          <a:prstGeom prst="roundRect">
            <a:avLst>
              <a:gd name="adj" fmla="val 6667"/>
            </a:avLst>
          </a:prstGeom>
          <a:solidFill>
            <a:srgbClr val="F2EEEE"/>
          </a:solidFill>
          <a:ln/>
        </p:spPr>
      </p:sp>
      <p:sp>
        <p:nvSpPr>
          <p:cNvPr id="9" name="Text 6"/>
          <p:cNvSpPr/>
          <p:nvPr/>
        </p:nvSpPr>
        <p:spPr>
          <a:xfrm>
            <a:off x="850880" y="2727484"/>
            <a:ext cx="155972" cy="292656"/>
          </a:xfrm>
          <a:prstGeom prst="rect">
            <a:avLst/>
          </a:prstGeom>
          <a:noFill/>
          <a:ln/>
        </p:spPr>
        <p:txBody>
          <a:bodyPr wrap="none" rtlCol="0" anchor="t"/>
          <a:lstStyle/>
          <a:p>
            <a:pPr marL="0" indent="0" algn="ctr">
              <a:lnSpc>
                <a:spcPts val="2304"/>
              </a:lnSpc>
              <a:buNone/>
            </a:pPr>
            <a:r>
              <a:rPr lang="en-US" sz="2304" dirty="0">
                <a:solidFill>
                  <a:srgbClr val="383838"/>
                </a:solidFill>
                <a:latin typeface="PT Serif" pitchFamily="34" charset="0"/>
                <a:ea typeface="PT Serif" pitchFamily="34" charset="-122"/>
                <a:cs typeface="PT Serif" pitchFamily="34" charset="-120"/>
              </a:rPr>
              <a:t>1</a:t>
            </a:r>
            <a:endParaRPr lang="en-US" sz="2304" dirty="0"/>
          </a:p>
        </p:txBody>
      </p:sp>
      <p:sp>
        <p:nvSpPr>
          <p:cNvPr id="10" name="Text 7"/>
          <p:cNvSpPr/>
          <p:nvPr/>
        </p:nvSpPr>
        <p:spPr>
          <a:xfrm>
            <a:off x="1950839" y="2641640"/>
            <a:ext cx="2438757" cy="304800"/>
          </a:xfrm>
          <a:prstGeom prst="rect">
            <a:avLst/>
          </a:prstGeom>
          <a:noFill/>
          <a:ln/>
        </p:spPr>
        <p:txBody>
          <a:bodyPr wrap="none" rtlCol="0" anchor="t"/>
          <a:lstStyle/>
          <a:p>
            <a:pPr marL="0" indent="0" algn="l">
              <a:lnSpc>
                <a:spcPts val="2400"/>
              </a:lnSpc>
              <a:buNone/>
            </a:pPr>
            <a:r>
              <a:rPr lang="en-US" sz="1920" dirty="0">
                <a:solidFill>
                  <a:srgbClr val="383838"/>
                </a:solidFill>
                <a:latin typeface="PT Serif" pitchFamily="34" charset="0"/>
                <a:ea typeface="PT Serif" pitchFamily="34" charset="-122"/>
                <a:cs typeface="PT Serif" pitchFamily="34" charset="-120"/>
              </a:rPr>
              <a:t>18000 AEC</a:t>
            </a:r>
            <a:endParaRPr lang="en-US" sz="1920" dirty="0"/>
          </a:p>
        </p:txBody>
      </p:sp>
      <p:sp>
        <p:nvSpPr>
          <p:cNvPr id="11" name="Text 8"/>
          <p:cNvSpPr/>
          <p:nvPr/>
        </p:nvSpPr>
        <p:spPr>
          <a:xfrm>
            <a:off x="1950839" y="3057882"/>
            <a:ext cx="6542842" cy="594598"/>
          </a:xfrm>
          <a:prstGeom prst="rect">
            <a:avLst/>
          </a:prstGeom>
          <a:noFill/>
          <a:ln/>
        </p:spPr>
        <p:txBody>
          <a:bodyPr wrap="square" rtlCol="0" anchor="t"/>
          <a:lstStyle/>
          <a:p>
            <a:pPr marL="0" indent="0" algn="l">
              <a:lnSpc>
                <a:spcPts val="2341"/>
              </a:lnSpc>
              <a:buNone/>
            </a:pPr>
            <a:r>
              <a:rPr lang="en-US" sz="1463" dirty="0">
                <a:solidFill>
                  <a:srgbClr val="383838"/>
                </a:solidFill>
                <a:latin typeface="DM Sans" pitchFamily="34" charset="0"/>
                <a:ea typeface="DM Sans" pitchFamily="34" charset="-122"/>
                <a:cs typeface="DM Sans" pitchFamily="34" charset="-120"/>
              </a:rPr>
              <a:t>En el Paleolítico Superior, se utilizaban palos y muescas en huesos para llevar cuentas de provisiones y realizar cálculos básicos.</a:t>
            </a:r>
            <a:endParaRPr lang="en-US" sz="1463" dirty="0"/>
          </a:p>
        </p:txBody>
      </p:sp>
      <p:sp>
        <p:nvSpPr>
          <p:cNvPr id="12" name="Shape 9"/>
          <p:cNvSpPr/>
          <p:nvPr/>
        </p:nvSpPr>
        <p:spPr>
          <a:xfrm>
            <a:off x="1115080" y="4430435"/>
            <a:ext cx="650319" cy="22860"/>
          </a:xfrm>
          <a:prstGeom prst="roundRect">
            <a:avLst>
              <a:gd name="adj" fmla="val 121923"/>
            </a:avLst>
          </a:prstGeom>
          <a:solidFill>
            <a:srgbClr val="D8D4D4"/>
          </a:solidFill>
          <a:ln/>
        </p:spPr>
      </p:sp>
      <p:sp>
        <p:nvSpPr>
          <p:cNvPr id="13" name="Shape 10"/>
          <p:cNvSpPr/>
          <p:nvPr/>
        </p:nvSpPr>
        <p:spPr>
          <a:xfrm>
            <a:off x="719911" y="4232910"/>
            <a:ext cx="418028" cy="418028"/>
          </a:xfrm>
          <a:prstGeom prst="roundRect">
            <a:avLst>
              <a:gd name="adj" fmla="val 6667"/>
            </a:avLst>
          </a:prstGeom>
          <a:solidFill>
            <a:srgbClr val="F2EEEE"/>
          </a:solidFill>
          <a:ln/>
        </p:spPr>
      </p:sp>
      <p:sp>
        <p:nvSpPr>
          <p:cNvPr id="14" name="Text 11"/>
          <p:cNvSpPr/>
          <p:nvPr/>
        </p:nvSpPr>
        <p:spPr>
          <a:xfrm>
            <a:off x="850880" y="4295537"/>
            <a:ext cx="155972" cy="292656"/>
          </a:xfrm>
          <a:prstGeom prst="rect">
            <a:avLst/>
          </a:prstGeom>
          <a:noFill/>
          <a:ln/>
        </p:spPr>
        <p:txBody>
          <a:bodyPr wrap="none" rtlCol="0" anchor="t"/>
          <a:lstStyle/>
          <a:p>
            <a:pPr marL="0" indent="0" algn="ctr">
              <a:lnSpc>
                <a:spcPts val="2304"/>
              </a:lnSpc>
              <a:buNone/>
            </a:pPr>
            <a:r>
              <a:rPr lang="en-US" sz="2304" dirty="0">
                <a:solidFill>
                  <a:srgbClr val="383838"/>
                </a:solidFill>
                <a:latin typeface="PT Serif" pitchFamily="34" charset="0"/>
                <a:ea typeface="PT Serif" pitchFamily="34" charset="-122"/>
                <a:cs typeface="PT Serif" pitchFamily="34" charset="-120"/>
              </a:rPr>
              <a:t>2</a:t>
            </a:r>
            <a:endParaRPr lang="en-US" sz="2304" dirty="0"/>
          </a:p>
        </p:txBody>
      </p:sp>
      <p:sp>
        <p:nvSpPr>
          <p:cNvPr id="15" name="Text 12"/>
          <p:cNvSpPr/>
          <p:nvPr/>
        </p:nvSpPr>
        <p:spPr>
          <a:xfrm>
            <a:off x="1950839" y="4209693"/>
            <a:ext cx="2438757" cy="304800"/>
          </a:xfrm>
          <a:prstGeom prst="rect">
            <a:avLst/>
          </a:prstGeom>
          <a:noFill/>
          <a:ln/>
        </p:spPr>
        <p:txBody>
          <a:bodyPr wrap="none" rtlCol="0" anchor="t"/>
          <a:lstStyle/>
          <a:p>
            <a:pPr marL="0" indent="0" algn="l">
              <a:lnSpc>
                <a:spcPts val="2400"/>
              </a:lnSpc>
              <a:buNone/>
            </a:pPr>
            <a:r>
              <a:rPr lang="en-US" sz="1920" dirty="0">
                <a:solidFill>
                  <a:srgbClr val="383838"/>
                </a:solidFill>
                <a:latin typeface="PT Serif" pitchFamily="34" charset="0"/>
                <a:ea typeface="PT Serif" pitchFamily="34" charset="-122"/>
                <a:cs typeface="PT Serif" pitchFamily="34" charset="-120"/>
              </a:rPr>
              <a:t>2400 AC</a:t>
            </a:r>
            <a:endParaRPr lang="en-US" sz="1920" dirty="0"/>
          </a:p>
        </p:txBody>
      </p:sp>
      <p:sp>
        <p:nvSpPr>
          <p:cNvPr id="16" name="Text 13"/>
          <p:cNvSpPr/>
          <p:nvPr/>
        </p:nvSpPr>
        <p:spPr>
          <a:xfrm>
            <a:off x="1950839" y="4625935"/>
            <a:ext cx="6542842" cy="594598"/>
          </a:xfrm>
          <a:prstGeom prst="rect">
            <a:avLst/>
          </a:prstGeom>
          <a:noFill/>
          <a:ln/>
        </p:spPr>
        <p:txBody>
          <a:bodyPr wrap="square" rtlCol="0" anchor="t"/>
          <a:lstStyle/>
          <a:p>
            <a:pPr marL="0" indent="0" algn="l">
              <a:lnSpc>
                <a:spcPts val="2341"/>
              </a:lnSpc>
              <a:buNone/>
            </a:pPr>
            <a:r>
              <a:rPr lang="en-US" sz="1463" dirty="0">
                <a:solidFill>
                  <a:srgbClr val="383838"/>
                </a:solidFill>
                <a:latin typeface="DM Sans" pitchFamily="34" charset="0"/>
                <a:ea typeface="DM Sans" pitchFamily="34" charset="-122"/>
                <a:cs typeface="DM Sans" pitchFamily="34" charset="-120"/>
              </a:rPr>
              <a:t>En Babilonia, se extiende el uso del ábaco como sistema para realizar cálculos y surgen las primeras bibliotecas.</a:t>
            </a:r>
            <a:endParaRPr lang="en-US" sz="1463" dirty="0"/>
          </a:p>
        </p:txBody>
      </p:sp>
      <p:sp>
        <p:nvSpPr>
          <p:cNvPr id="17" name="Shape 14"/>
          <p:cNvSpPr/>
          <p:nvPr/>
        </p:nvSpPr>
        <p:spPr>
          <a:xfrm>
            <a:off x="1115080" y="5998488"/>
            <a:ext cx="650319" cy="22860"/>
          </a:xfrm>
          <a:prstGeom prst="roundRect">
            <a:avLst>
              <a:gd name="adj" fmla="val 121923"/>
            </a:avLst>
          </a:prstGeom>
          <a:solidFill>
            <a:srgbClr val="D8D4D4"/>
          </a:solidFill>
          <a:ln/>
        </p:spPr>
      </p:sp>
      <p:sp>
        <p:nvSpPr>
          <p:cNvPr id="18" name="Shape 15"/>
          <p:cNvSpPr/>
          <p:nvPr/>
        </p:nvSpPr>
        <p:spPr>
          <a:xfrm>
            <a:off x="719911" y="5800963"/>
            <a:ext cx="418028" cy="418028"/>
          </a:xfrm>
          <a:prstGeom prst="roundRect">
            <a:avLst>
              <a:gd name="adj" fmla="val 6667"/>
            </a:avLst>
          </a:prstGeom>
          <a:solidFill>
            <a:srgbClr val="F2EEEE"/>
          </a:solidFill>
          <a:ln/>
        </p:spPr>
      </p:sp>
      <p:sp>
        <p:nvSpPr>
          <p:cNvPr id="19" name="Text 16"/>
          <p:cNvSpPr/>
          <p:nvPr/>
        </p:nvSpPr>
        <p:spPr>
          <a:xfrm>
            <a:off x="850880" y="5863590"/>
            <a:ext cx="155972" cy="292656"/>
          </a:xfrm>
          <a:prstGeom prst="rect">
            <a:avLst/>
          </a:prstGeom>
          <a:noFill/>
          <a:ln/>
        </p:spPr>
        <p:txBody>
          <a:bodyPr wrap="none" rtlCol="0" anchor="t"/>
          <a:lstStyle/>
          <a:p>
            <a:pPr marL="0" indent="0" algn="ctr">
              <a:lnSpc>
                <a:spcPts val="2304"/>
              </a:lnSpc>
              <a:buNone/>
            </a:pPr>
            <a:r>
              <a:rPr lang="en-US" sz="2304" dirty="0">
                <a:solidFill>
                  <a:srgbClr val="383838"/>
                </a:solidFill>
                <a:latin typeface="PT Serif" pitchFamily="34" charset="0"/>
                <a:ea typeface="PT Serif" pitchFamily="34" charset="-122"/>
                <a:cs typeface="PT Serif" pitchFamily="34" charset="-120"/>
              </a:rPr>
              <a:t>3</a:t>
            </a:r>
            <a:endParaRPr lang="en-US" sz="2304" dirty="0"/>
          </a:p>
        </p:txBody>
      </p:sp>
      <p:sp>
        <p:nvSpPr>
          <p:cNvPr id="20" name="Text 17"/>
          <p:cNvSpPr/>
          <p:nvPr/>
        </p:nvSpPr>
        <p:spPr>
          <a:xfrm>
            <a:off x="1950839" y="5777746"/>
            <a:ext cx="2438757" cy="304800"/>
          </a:xfrm>
          <a:prstGeom prst="rect">
            <a:avLst/>
          </a:prstGeom>
          <a:noFill/>
          <a:ln/>
        </p:spPr>
        <p:txBody>
          <a:bodyPr wrap="none" rtlCol="0" anchor="t"/>
          <a:lstStyle/>
          <a:p>
            <a:pPr marL="0" indent="0" algn="l">
              <a:lnSpc>
                <a:spcPts val="2400"/>
              </a:lnSpc>
              <a:buNone/>
            </a:pPr>
            <a:r>
              <a:rPr lang="en-US" sz="1920" dirty="0">
                <a:solidFill>
                  <a:srgbClr val="383838"/>
                </a:solidFill>
                <a:latin typeface="PT Serif" pitchFamily="34" charset="0"/>
                <a:ea typeface="PT Serif" pitchFamily="34" charset="-122"/>
                <a:cs typeface="PT Serif" pitchFamily="34" charset="-120"/>
              </a:rPr>
              <a:t>48 AC</a:t>
            </a:r>
            <a:endParaRPr lang="en-US" sz="1920" dirty="0"/>
          </a:p>
        </p:txBody>
      </p:sp>
      <p:sp>
        <p:nvSpPr>
          <p:cNvPr id="21" name="Text 18"/>
          <p:cNvSpPr/>
          <p:nvPr/>
        </p:nvSpPr>
        <p:spPr>
          <a:xfrm>
            <a:off x="1950839" y="6193988"/>
            <a:ext cx="6542842" cy="891897"/>
          </a:xfrm>
          <a:prstGeom prst="rect">
            <a:avLst/>
          </a:prstGeom>
          <a:noFill/>
          <a:ln/>
        </p:spPr>
        <p:txBody>
          <a:bodyPr wrap="square" rtlCol="0" anchor="t"/>
          <a:lstStyle/>
          <a:p>
            <a:pPr marL="0" indent="0" algn="l">
              <a:lnSpc>
                <a:spcPts val="2341"/>
              </a:lnSpc>
              <a:buNone/>
            </a:pPr>
            <a:r>
              <a:rPr lang="en-US" sz="1463" dirty="0">
                <a:solidFill>
                  <a:srgbClr val="383838"/>
                </a:solidFill>
                <a:latin typeface="DM Sans" pitchFamily="34" charset="0"/>
                <a:ea typeface="DM Sans" pitchFamily="34" charset="-122"/>
                <a:cs typeface="DM Sans" pitchFamily="34" charset="-120"/>
              </a:rPr>
              <a:t>Los Romanos destruyen la famosa biblioteca de Alejandría, perdiendo medio millón de documentos que almacenaban el conocimiento de la humanidad.</a:t>
            </a:r>
            <a:endParaRPr lang="en-US" sz="1463"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8229600"/>
          </a:xfrm>
          <a:prstGeom prst="rect">
            <a:avLst/>
          </a:prstGeom>
          <a:solidFill>
            <a:srgbClr val="FBFCFE"/>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06529" y="634127"/>
            <a:ext cx="5910501" cy="720090"/>
          </a:xfrm>
          <a:prstGeom prst="rect">
            <a:avLst/>
          </a:prstGeom>
          <a:noFill/>
          <a:ln/>
        </p:spPr>
        <p:txBody>
          <a:bodyPr wrap="none" rtlCol="0" anchor="t"/>
          <a:lstStyle/>
          <a:p>
            <a:pPr marL="0" indent="0">
              <a:lnSpc>
                <a:spcPts val="5671"/>
              </a:lnSpc>
              <a:buNone/>
            </a:pPr>
            <a:r>
              <a:rPr lang="en-US" sz="4800" dirty="0">
                <a:solidFill>
                  <a:srgbClr val="3257B8"/>
                </a:solidFill>
                <a:latin typeface="Arial" panose="020B0604020202020204" pitchFamily="34" charset="0"/>
                <a:ea typeface="Roboto Slab" pitchFamily="34" charset="-122"/>
                <a:cs typeface="Arial" panose="020B0604020202020204" pitchFamily="34" charset="0"/>
              </a:rPr>
              <a:t>Uso Ético del Big Data</a:t>
            </a:r>
            <a:endParaRPr lang="en-US" sz="4800"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359056" y="1622033"/>
            <a:ext cx="576024" cy="576024"/>
          </a:xfrm>
          <a:prstGeom prst="rect">
            <a:avLst/>
          </a:prstGeom>
        </p:spPr>
      </p:pic>
      <p:sp>
        <p:nvSpPr>
          <p:cNvPr id="7" name="Text 3"/>
          <p:cNvSpPr/>
          <p:nvPr/>
        </p:nvSpPr>
        <p:spPr>
          <a:xfrm>
            <a:off x="359056" y="2428444"/>
            <a:ext cx="4635222" cy="359926"/>
          </a:xfrm>
          <a:prstGeom prst="rect">
            <a:avLst/>
          </a:prstGeom>
          <a:noFill/>
          <a:ln/>
        </p:spPr>
        <p:txBody>
          <a:bodyPr wrap="none" rtlCol="0" anchor="t"/>
          <a:lstStyle/>
          <a:p>
            <a:pPr marL="0" indent="0" algn="l">
              <a:lnSpc>
                <a:spcPts val="2835"/>
              </a:lnSpc>
              <a:buNone/>
            </a:pPr>
            <a:r>
              <a:rPr lang="en-US" sz="2800" b="1" dirty="0">
                <a:solidFill>
                  <a:schemeClr val="tx2"/>
                </a:solidFill>
                <a:latin typeface="Arial" panose="020B0604020202020204" pitchFamily="34" charset="0"/>
                <a:ea typeface="Roboto Slab" pitchFamily="34" charset="-122"/>
                <a:cs typeface="Arial" panose="020B0604020202020204" pitchFamily="34" charset="0"/>
              </a:rPr>
              <a:t>Principios de privacidad de GDMA</a:t>
            </a:r>
            <a:endParaRPr lang="en-US" sz="2800" b="1" dirty="0">
              <a:solidFill>
                <a:schemeClr val="tx2"/>
              </a:solidFill>
              <a:latin typeface="Arial" panose="020B0604020202020204" pitchFamily="34" charset="0"/>
              <a:cs typeface="Arial" panose="020B0604020202020204" pitchFamily="34" charset="0"/>
            </a:endParaRPr>
          </a:p>
        </p:txBody>
      </p:sp>
      <p:sp>
        <p:nvSpPr>
          <p:cNvPr id="8" name="Text 4"/>
          <p:cNvSpPr/>
          <p:nvPr/>
        </p:nvSpPr>
        <p:spPr>
          <a:xfrm>
            <a:off x="359056" y="2926601"/>
            <a:ext cx="7530941" cy="368737"/>
          </a:xfrm>
          <a:prstGeom prst="rect">
            <a:avLst/>
          </a:prstGeom>
          <a:noFill/>
          <a:ln/>
        </p:spPr>
        <p:txBody>
          <a:bodyPr wrap="none" rtlCol="0" anchor="t"/>
          <a:lstStyle/>
          <a:p>
            <a:pPr marL="0" indent="0" algn="l">
              <a:lnSpc>
                <a:spcPts val="2903"/>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Marco mundial para la comunicación con el cliente.</a:t>
            </a:r>
            <a:endParaRPr lang="en-US" sz="2400"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359056" y="3986615"/>
            <a:ext cx="576024" cy="576024"/>
          </a:xfrm>
          <a:prstGeom prst="rect">
            <a:avLst/>
          </a:prstGeom>
        </p:spPr>
      </p:pic>
      <p:sp>
        <p:nvSpPr>
          <p:cNvPr id="10" name="Text 5"/>
          <p:cNvSpPr/>
          <p:nvPr/>
        </p:nvSpPr>
        <p:spPr>
          <a:xfrm>
            <a:off x="359056" y="4793025"/>
            <a:ext cx="4451747" cy="359926"/>
          </a:xfrm>
          <a:prstGeom prst="rect">
            <a:avLst/>
          </a:prstGeom>
          <a:noFill/>
          <a:ln/>
        </p:spPr>
        <p:txBody>
          <a:bodyPr wrap="none" rtlCol="0" anchor="t"/>
          <a:lstStyle/>
          <a:p>
            <a:pPr marL="0" indent="0" algn="l">
              <a:lnSpc>
                <a:spcPts val="2835"/>
              </a:lnSpc>
              <a:buNone/>
            </a:pPr>
            <a:r>
              <a:rPr lang="en-US" sz="2800" b="1" dirty="0">
                <a:solidFill>
                  <a:schemeClr val="tx2"/>
                </a:solidFill>
                <a:latin typeface="Arial" panose="020B0604020202020204" pitchFamily="34" charset="0"/>
                <a:ea typeface="Roboto Slab" pitchFamily="34" charset="-122"/>
                <a:cs typeface="Arial" panose="020B0604020202020204" pitchFamily="34" charset="0"/>
              </a:rPr>
              <a:t>Instrumento de buenas prácticas</a:t>
            </a:r>
            <a:endParaRPr lang="en-US" sz="2800" b="1" dirty="0">
              <a:solidFill>
                <a:schemeClr val="tx2"/>
              </a:solidFill>
              <a:latin typeface="Arial" panose="020B0604020202020204" pitchFamily="34" charset="0"/>
              <a:cs typeface="Arial" panose="020B0604020202020204" pitchFamily="34" charset="0"/>
            </a:endParaRPr>
          </a:p>
        </p:txBody>
      </p:sp>
      <p:sp>
        <p:nvSpPr>
          <p:cNvPr id="11" name="Text 6"/>
          <p:cNvSpPr/>
          <p:nvPr/>
        </p:nvSpPr>
        <p:spPr>
          <a:xfrm>
            <a:off x="359056" y="5291182"/>
            <a:ext cx="7530941" cy="368737"/>
          </a:xfrm>
          <a:prstGeom prst="rect">
            <a:avLst/>
          </a:prstGeom>
          <a:noFill/>
          <a:ln/>
        </p:spPr>
        <p:txBody>
          <a:bodyPr wrap="none" rtlCol="0" anchor="t"/>
          <a:lstStyle/>
          <a:p>
            <a:pPr marL="0" indent="0" algn="l">
              <a:lnSpc>
                <a:spcPts val="2903"/>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Compromisos para un ecosistema comercial confiable y exitoso.</a:t>
            </a:r>
            <a:endParaRPr lang="en-US" sz="2400"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359056" y="6351196"/>
            <a:ext cx="576024" cy="576024"/>
          </a:xfrm>
          <a:prstGeom prst="rect">
            <a:avLst/>
          </a:prstGeom>
        </p:spPr>
      </p:pic>
      <p:sp>
        <p:nvSpPr>
          <p:cNvPr id="13" name="Text 7"/>
          <p:cNvSpPr/>
          <p:nvPr/>
        </p:nvSpPr>
        <p:spPr>
          <a:xfrm>
            <a:off x="359056" y="7157606"/>
            <a:ext cx="5057180" cy="359926"/>
          </a:xfrm>
          <a:prstGeom prst="rect">
            <a:avLst/>
          </a:prstGeom>
          <a:noFill/>
          <a:ln/>
        </p:spPr>
        <p:txBody>
          <a:bodyPr wrap="none" rtlCol="0" anchor="t"/>
          <a:lstStyle/>
          <a:p>
            <a:pPr marL="0" indent="0" algn="l">
              <a:lnSpc>
                <a:spcPts val="2835"/>
              </a:lnSpc>
              <a:buNone/>
            </a:pPr>
            <a:r>
              <a:rPr lang="en-US" sz="2800" b="1" dirty="0">
                <a:solidFill>
                  <a:schemeClr val="tx2"/>
                </a:solidFill>
                <a:latin typeface="Arial" panose="020B0604020202020204" pitchFamily="34" charset="0"/>
                <a:ea typeface="Roboto Slab" pitchFamily="34" charset="-122"/>
                <a:cs typeface="Arial" panose="020B0604020202020204" pitchFamily="34" charset="0"/>
              </a:rPr>
              <a:t>Respeto y valoración de la privacidad</a:t>
            </a:r>
            <a:endParaRPr lang="en-US" sz="2800" b="1" dirty="0">
              <a:solidFill>
                <a:schemeClr val="tx2"/>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18555" y="1019056"/>
            <a:ext cx="6139696" cy="767477"/>
          </a:xfrm>
          <a:prstGeom prst="rect">
            <a:avLst/>
          </a:prstGeom>
          <a:noFill/>
          <a:ln/>
        </p:spPr>
        <p:txBody>
          <a:bodyPr wrap="none" rtlCol="0" anchor="t"/>
          <a:lstStyle/>
          <a:p>
            <a:pPr marL="0" indent="0">
              <a:lnSpc>
                <a:spcPts val="6043"/>
              </a:lnSpc>
              <a:buNone/>
            </a:pPr>
            <a:r>
              <a:rPr lang="en-US" sz="5400" dirty="0">
                <a:solidFill>
                  <a:srgbClr val="020202"/>
                </a:solidFill>
                <a:latin typeface="Arial" panose="020B0604020202020204" pitchFamily="34" charset="0"/>
                <a:ea typeface="PT Serif" pitchFamily="34" charset="-122"/>
                <a:cs typeface="Arial" panose="020B0604020202020204" pitchFamily="34" charset="0"/>
              </a:rPr>
              <a:t>El Futuro del Big Data</a:t>
            </a:r>
            <a:endParaRPr lang="en-US" sz="5400" dirty="0">
              <a:latin typeface="Arial" panose="020B0604020202020204" pitchFamily="34" charset="0"/>
              <a:cs typeface="Arial" panose="020B0604020202020204" pitchFamily="34" charset="0"/>
            </a:endParaRPr>
          </a:p>
        </p:txBody>
      </p:sp>
      <p:sp>
        <p:nvSpPr>
          <p:cNvPr id="6" name="Shape 3"/>
          <p:cNvSpPr/>
          <p:nvPr/>
        </p:nvSpPr>
        <p:spPr>
          <a:xfrm>
            <a:off x="818555" y="1962674"/>
            <a:ext cx="526256" cy="526256"/>
          </a:xfrm>
          <a:prstGeom prst="roundRect">
            <a:avLst>
              <a:gd name="adj" fmla="val 6667"/>
            </a:avLst>
          </a:prstGeom>
          <a:solidFill>
            <a:srgbClr val="F2EEEE"/>
          </a:solidFill>
          <a:ln/>
        </p:spPr>
      </p:sp>
      <p:sp>
        <p:nvSpPr>
          <p:cNvPr id="7" name="Text 4"/>
          <p:cNvSpPr/>
          <p:nvPr/>
        </p:nvSpPr>
        <p:spPr>
          <a:xfrm>
            <a:off x="983456" y="2041613"/>
            <a:ext cx="196334" cy="368379"/>
          </a:xfrm>
          <a:prstGeom prst="rect">
            <a:avLst/>
          </a:prstGeom>
          <a:noFill/>
          <a:ln/>
        </p:spPr>
        <p:txBody>
          <a:bodyPr wrap="none" rtlCol="0" anchor="t"/>
          <a:lstStyle/>
          <a:p>
            <a:pPr marL="0" indent="0" algn="ctr">
              <a:lnSpc>
                <a:spcPts val="2901"/>
              </a:lnSpc>
              <a:buNone/>
            </a:pPr>
            <a:r>
              <a:rPr lang="en-US" sz="3200" dirty="0">
                <a:solidFill>
                  <a:srgbClr val="383838"/>
                </a:solidFill>
                <a:latin typeface="Arial" panose="020B0604020202020204" pitchFamily="34" charset="0"/>
                <a:ea typeface="PT Serif" pitchFamily="34" charset="-122"/>
                <a:cs typeface="Arial" panose="020B0604020202020204" pitchFamily="34" charset="0"/>
              </a:rPr>
              <a:t>1</a:t>
            </a:r>
            <a:endParaRPr lang="en-US" sz="3200" dirty="0">
              <a:latin typeface="Arial" panose="020B0604020202020204" pitchFamily="34" charset="0"/>
              <a:cs typeface="Arial" panose="020B0604020202020204" pitchFamily="34" charset="0"/>
            </a:endParaRPr>
          </a:p>
        </p:txBody>
      </p:sp>
      <p:sp>
        <p:nvSpPr>
          <p:cNvPr id="8" name="Text 5"/>
          <p:cNvSpPr/>
          <p:nvPr/>
        </p:nvSpPr>
        <p:spPr>
          <a:xfrm>
            <a:off x="1578650" y="1962674"/>
            <a:ext cx="3069788" cy="383619"/>
          </a:xfrm>
          <a:prstGeom prst="rect">
            <a:avLst/>
          </a:prstGeom>
          <a:noFill/>
          <a:ln/>
        </p:spPr>
        <p:txBody>
          <a:bodyPr wrap="none" rtlCol="0" anchor="t"/>
          <a:lstStyle/>
          <a:p>
            <a:pPr marL="0" indent="0">
              <a:lnSpc>
                <a:spcPts val="3022"/>
              </a:lnSpc>
              <a:buNone/>
            </a:pPr>
            <a:r>
              <a:rPr lang="en-US" sz="2800" dirty="0">
                <a:solidFill>
                  <a:srgbClr val="383838"/>
                </a:solidFill>
                <a:latin typeface="Arial" panose="020B0604020202020204" pitchFamily="34" charset="0"/>
                <a:ea typeface="PT Serif" pitchFamily="34" charset="-122"/>
                <a:cs typeface="Arial" panose="020B0604020202020204" pitchFamily="34" charset="0"/>
              </a:rPr>
              <a:t>Innovación Continua</a:t>
            </a:r>
            <a:endParaRPr lang="en-US" sz="2800" dirty="0">
              <a:latin typeface="Arial" panose="020B0604020202020204" pitchFamily="34" charset="0"/>
              <a:cs typeface="Arial" panose="020B0604020202020204" pitchFamily="34" charset="0"/>
            </a:endParaRPr>
          </a:p>
        </p:txBody>
      </p:sp>
      <p:sp>
        <p:nvSpPr>
          <p:cNvPr id="9" name="Text 6"/>
          <p:cNvSpPr/>
          <p:nvPr/>
        </p:nvSpPr>
        <p:spPr>
          <a:xfrm>
            <a:off x="1578650" y="2486549"/>
            <a:ext cx="6746796" cy="748189"/>
          </a:xfrm>
          <a:prstGeom prst="rect">
            <a:avLst/>
          </a:prstGeom>
          <a:noFill/>
          <a:ln/>
        </p:spPr>
        <p:txBody>
          <a:bodyPr wrap="square" rtlCol="0" anchor="t"/>
          <a:lstStyle/>
          <a:p>
            <a:pPr marL="0" indent="0">
              <a:lnSpc>
                <a:spcPts val="2947"/>
              </a:lnSpc>
              <a:buNone/>
            </a:pPr>
            <a:r>
              <a:rPr lang="en-US" sz="2400" dirty="0">
                <a:solidFill>
                  <a:srgbClr val="383838"/>
                </a:solidFill>
                <a:latin typeface="Arial" panose="020B0604020202020204" pitchFamily="34" charset="0"/>
                <a:ea typeface="DM Sans" pitchFamily="34" charset="-122"/>
                <a:cs typeface="Arial" panose="020B0604020202020204" pitchFamily="34" charset="0"/>
              </a:rPr>
              <a:t>Se espera que la tecnología siga evolucionando, permitiendo un análisis de datos más profundo y eficiente.</a:t>
            </a:r>
            <a:endParaRPr lang="en-US" sz="2400" dirty="0">
              <a:latin typeface="Arial" panose="020B0604020202020204" pitchFamily="34" charset="0"/>
              <a:cs typeface="Arial" panose="020B0604020202020204" pitchFamily="34" charset="0"/>
            </a:endParaRPr>
          </a:p>
        </p:txBody>
      </p:sp>
      <p:sp>
        <p:nvSpPr>
          <p:cNvPr id="10" name="Shape 7"/>
          <p:cNvSpPr/>
          <p:nvPr/>
        </p:nvSpPr>
        <p:spPr>
          <a:xfrm>
            <a:off x="818555" y="3926251"/>
            <a:ext cx="526256" cy="526256"/>
          </a:xfrm>
          <a:prstGeom prst="roundRect">
            <a:avLst>
              <a:gd name="adj" fmla="val 6667"/>
            </a:avLst>
          </a:prstGeom>
          <a:solidFill>
            <a:srgbClr val="F2EEEE"/>
          </a:solidFill>
          <a:ln/>
        </p:spPr>
      </p:sp>
      <p:sp>
        <p:nvSpPr>
          <p:cNvPr id="11" name="Text 8"/>
          <p:cNvSpPr/>
          <p:nvPr/>
        </p:nvSpPr>
        <p:spPr>
          <a:xfrm>
            <a:off x="983456" y="4005189"/>
            <a:ext cx="196334" cy="368379"/>
          </a:xfrm>
          <a:prstGeom prst="rect">
            <a:avLst/>
          </a:prstGeom>
          <a:noFill/>
          <a:ln/>
        </p:spPr>
        <p:txBody>
          <a:bodyPr wrap="none" rtlCol="0" anchor="t"/>
          <a:lstStyle/>
          <a:p>
            <a:pPr marL="0" indent="0" algn="ctr">
              <a:lnSpc>
                <a:spcPts val="2901"/>
              </a:lnSpc>
              <a:buNone/>
            </a:pPr>
            <a:r>
              <a:rPr lang="en-US" sz="3200" dirty="0">
                <a:solidFill>
                  <a:srgbClr val="383838"/>
                </a:solidFill>
                <a:latin typeface="Arial" panose="020B0604020202020204" pitchFamily="34" charset="0"/>
                <a:ea typeface="PT Serif" pitchFamily="34" charset="-122"/>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12" name="Text 9"/>
          <p:cNvSpPr/>
          <p:nvPr/>
        </p:nvSpPr>
        <p:spPr>
          <a:xfrm>
            <a:off x="1578650" y="3926251"/>
            <a:ext cx="3069788" cy="383619"/>
          </a:xfrm>
          <a:prstGeom prst="rect">
            <a:avLst/>
          </a:prstGeom>
          <a:noFill/>
          <a:ln/>
        </p:spPr>
        <p:txBody>
          <a:bodyPr wrap="none" rtlCol="0" anchor="t"/>
          <a:lstStyle/>
          <a:p>
            <a:pPr marL="0" indent="0">
              <a:lnSpc>
                <a:spcPts val="3022"/>
              </a:lnSpc>
              <a:buNone/>
            </a:pPr>
            <a:r>
              <a:rPr lang="en-US" sz="2800" dirty="0">
                <a:solidFill>
                  <a:srgbClr val="383838"/>
                </a:solidFill>
                <a:latin typeface="Arial" panose="020B0604020202020204" pitchFamily="34" charset="0"/>
                <a:ea typeface="PT Serif" pitchFamily="34" charset="-122"/>
                <a:cs typeface="Arial" panose="020B0604020202020204" pitchFamily="34" charset="0"/>
              </a:rPr>
              <a:t>Inteligencia Artificial</a:t>
            </a:r>
            <a:endParaRPr lang="en-US" sz="2800" dirty="0">
              <a:latin typeface="Arial" panose="020B0604020202020204" pitchFamily="34" charset="0"/>
              <a:cs typeface="Arial" panose="020B0604020202020204" pitchFamily="34" charset="0"/>
            </a:endParaRPr>
          </a:p>
        </p:txBody>
      </p:sp>
      <p:sp>
        <p:nvSpPr>
          <p:cNvPr id="13" name="Text 10"/>
          <p:cNvSpPr/>
          <p:nvPr/>
        </p:nvSpPr>
        <p:spPr>
          <a:xfrm>
            <a:off x="1578650" y="4450126"/>
            <a:ext cx="6746796" cy="748189"/>
          </a:xfrm>
          <a:prstGeom prst="rect">
            <a:avLst/>
          </a:prstGeom>
          <a:noFill/>
          <a:ln/>
        </p:spPr>
        <p:txBody>
          <a:bodyPr wrap="square" rtlCol="0" anchor="t"/>
          <a:lstStyle/>
          <a:p>
            <a:pPr marL="0" indent="0">
              <a:lnSpc>
                <a:spcPts val="2947"/>
              </a:lnSpc>
              <a:buNone/>
            </a:pPr>
            <a:r>
              <a:rPr lang="en-US" sz="2400" dirty="0">
                <a:solidFill>
                  <a:srgbClr val="383838"/>
                </a:solidFill>
                <a:latin typeface="Arial" panose="020B0604020202020204" pitchFamily="34" charset="0"/>
                <a:ea typeface="DM Sans" pitchFamily="34" charset="-122"/>
                <a:cs typeface="Arial" panose="020B0604020202020204" pitchFamily="34" charset="0"/>
              </a:rPr>
              <a:t>El uso de IA en el análisis de Big Data promete transformar industrias y mejorar la toma de decisiones.</a:t>
            </a:r>
            <a:endParaRPr lang="en-US" sz="2400" dirty="0">
              <a:latin typeface="Arial" panose="020B0604020202020204" pitchFamily="34" charset="0"/>
              <a:cs typeface="Arial" panose="020B0604020202020204" pitchFamily="34" charset="0"/>
            </a:endParaRPr>
          </a:p>
        </p:txBody>
      </p:sp>
      <p:sp>
        <p:nvSpPr>
          <p:cNvPr id="14" name="Shape 11"/>
          <p:cNvSpPr/>
          <p:nvPr/>
        </p:nvSpPr>
        <p:spPr>
          <a:xfrm>
            <a:off x="818555" y="5938480"/>
            <a:ext cx="526256" cy="526256"/>
          </a:xfrm>
          <a:prstGeom prst="roundRect">
            <a:avLst>
              <a:gd name="adj" fmla="val 6667"/>
            </a:avLst>
          </a:prstGeom>
          <a:solidFill>
            <a:srgbClr val="F2EEEE"/>
          </a:solidFill>
          <a:ln/>
        </p:spPr>
      </p:sp>
      <p:sp>
        <p:nvSpPr>
          <p:cNvPr id="15" name="Text 12"/>
          <p:cNvSpPr/>
          <p:nvPr/>
        </p:nvSpPr>
        <p:spPr>
          <a:xfrm>
            <a:off x="983456" y="6017419"/>
            <a:ext cx="196334" cy="368379"/>
          </a:xfrm>
          <a:prstGeom prst="rect">
            <a:avLst/>
          </a:prstGeom>
          <a:noFill/>
          <a:ln/>
        </p:spPr>
        <p:txBody>
          <a:bodyPr wrap="none" rtlCol="0" anchor="t"/>
          <a:lstStyle/>
          <a:p>
            <a:pPr marL="0" indent="0" algn="ctr">
              <a:lnSpc>
                <a:spcPts val="2901"/>
              </a:lnSpc>
              <a:buNone/>
            </a:pPr>
            <a:r>
              <a:rPr lang="en-US" sz="3200" dirty="0">
                <a:solidFill>
                  <a:srgbClr val="383838"/>
                </a:solidFill>
                <a:latin typeface="Arial" panose="020B0604020202020204" pitchFamily="34" charset="0"/>
                <a:ea typeface="PT Serif" pitchFamily="34" charset="-122"/>
                <a:cs typeface="Arial" panose="020B0604020202020204" pitchFamily="34" charset="0"/>
              </a:rPr>
              <a:t>3</a:t>
            </a:r>
            <a:endParaRPr lang="en-US" sz="3200" dirty="0">
              <a:latin typeface="Arial" panose="020B0604020202020204" pitchFamily="34" charset="0"/>
              <a:cs typeface="Arial" panose="020B0604020202020204" pitchFamily="34" charset="0"/>
            </a:endParaRPr>
          </a:p>
        </p:txBody>
      </p:sp>
      <p:sp>
        <p:nvSpPr>
          <p:cNvPr id="16" name="Text 13"/>
          <p:cNvSpPr/>
          <p:nvPr/>
        </p:nvSpPr>
        <p:spPr>
          <a:xfrm>
            <a:off x="1578650" y="5938480"/>
            <a:ext cx="3069788" cy="383619"/>
          </a:xfrm>
          <a:prstGeom prst="rect">
            <a:avLst/>
          </a:prstGeom>
          <a:noFill/>
          <a:ln/>
        </p:spPr>
        <p:txBody>
          <a:bodyPr wrap="none" rtlCol="0" anchor="t"/>
          <a:lstStyle/>
          <a:p>
            <a:pPr marL="0" indent="0">
              <a:lnSpc>
                <a:spcPts val="3022"/>
              </a:lnSpc>
              <a:buNone/>
            </a:pPr>
            <a:r>
              <a:rPr lang="en-US" sz="2800" dirty="0">
                <a:solidFill>
                  <a:srgbClr val="383838"/>
                </a:solidFill>
                <a:latin typeface="Arial" panose="020B0604020202020204" pitchFamily="34" charset="0"/>
                <a:ea typeface="PT Serif" pitchFamily="34" charset="-122"/>
                <a:cs typeface="Arial" panose="020B0604020202020204" pitchFamily="34" charset="0"/>
              </a:rPr>
              <a:t>Privacidad y Ética</a:t>
            </a:r>
            <a:endParaRPr lang="en-US" sz="2800" dirty="0">
              <a:latin typeface="Arial" panose="020B0604020202020204" pitchFamily="34" charset="0"/>
              <a:cs typeface="Arial" panose="020B0604020202020204" pitchFamily="34" charset="0"/>
            </a:endParaRPr>
          </a:p>
        </p:txBody>
      </p:sp>
      <p:sp>
        <p:nvSpPr>
          <p:cNvPr id="17" name="Text 14"/>
          <p:cNvSpPr/>
          <p:nvPr/>
        </p:nvSpPr>
        <p:spPr>
          <a:xfrm>
            <a:off x="1578650" y="6462355"/>
            <a:ext cx="6746796" cy="748189"/>
          </a:xfrm>
          <a:prstGeom prst="rect">
            <a:avLst/>
          </a:prstGeom>
          <a:noFill/>
          <a:ln/>
        </p:spPr>
        <p:txBody>
          <a:bodyPr wrap="square" rtlCol="0" anchor="t"/>
          <a:lstStyle/>
          <a:p>
            <a:pPr marL="0" indent="0">
              <a:lnSpc>
                <a:spcPts val="2947"/>
              </a:lnSpc>
              <a:buNone/>
            </a:pPr>
            <a:r>
              <a:rPr lang="en-US" sz="2400" dirty="0">
                <a:solidFill>
                  <a:srgbClr val="383838"/>
                </a:solidFill>
                <a:latin typeface="Arial" panose="020B0604020202020204" pitchFamily="34" charset="0"/>
                <a:ea typeface="DM Sans" pitchFamily="34" charset="-122"/>
                <a:cs typeface="Arial" panose="020B0604020202020204" pitchFamily="34" charset="0"/>
              </a:rPr>
              <a:t>El manejo de datos plantea desafíos éticos y de privacidad que deben ser abordados para proteger a los usuarios.</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952" y="1314093"/>
            <a:ext cx="7932896" cy="1135380"/>
          </a:xfrm>
          <a:prstGeom prst="rect">
            <a:avLst/>
          </a:prstGeom>
          <a:noFill/>
          <a:ln/>
        </p:spPr>
        <p:txBody>
          <a:bodyPr wrap="square" rtlCol="0" anchor="t"/>
          <a:lstStyle/>
          <a:p>
            <a:pPr marL="0" indent="0">
              <a:lnSpc>
                <a:spcPts val="4471"/>
              </a:lnSpc>
              <a:buNone/>
            </a:pPr>
            <a:r>
              <a:rPr lang="en-US" sz="3576" dirty="0">
                <a:solidFill>
                  <a:srgbClr val="020202"/>
                </a:solidFill>
                <a:latin typeface="PT Serif" pitchFamily="34" charset="0"/>
                <a:ea typeface="PT Serif" pitchFamily="34" charset="-122"/>
                <a:cs typeface="PT Serif" pitchFamily="34" charset="-120"/>
              </a:rPr>
              <a:t>Desarrollo de Herramientas y Conceptos</a:t>
            </a:r>
            <a:endParaRPr lang="en-US" sz="3576" dirty="0"/>
          </a:p>
        </p:txBody>
      </p:sp>
      <p:sp>
        <p:nvSpPr>
          <p:cNvPr id="6" name="Shape 3"/>
          <p:cNvSpPr/>
          <p:nvPr/>
        </p:nvSpPr>
        <p:spPr>
          <a:xfrm>
            <a:off x="6339959" y="2708910"/>
            <a:ext cx="22860" cy="4206478"/>
          </a:xfrm>
          <a:prstGeom prst="roundRect">
            <a:avLst>
              <a:gd name="adj" fmla="val 113537"/>
            </a:avLst>
          </a:prstGeom>
          <a:solidFill>
            <a:srgbClr val="D8D4D4"/>
          </a:solidFill>
          <a:ln/>
        </p:spPr>
      </p:sp>
      <p:sp>
        <p:nvSpPr>
          <p:cNvPr id="7" name="Shape 4"/>
          <p:cNvSpPr/>
          <p:nvPr/>
        </p:nvSpPr>
        <p:spPr>
          <a:xfrm>
            <a:off x="6523137" y="3086576"/>
            <a:ext cx="605552" cy="22860"/>
          </a:xfrm>
          <a:prstGeom prst="roundRect">
            <a:avLst>
              <a:gd name="adj" fmla="val 113537"/>
            </a:avLst>
          </a:prstGeom>
          <a:solidFill>
            <a:srgbClr val="D8D4D4"/>
          </a:solidFill>
          <a:ln/>
        </p:spPr>
      </p:sp>
      <p:sp>
        <p:nvSpPr>
          <p:cNvPr id="8" name="Shape 5"/>
          <p:cNvSpPr/>
          <p:nvPr/>
        </p:nvSpPr>
        <p:spPr>
          <a:xfrm>
            <a:off x="6156781" y="2903458"/>
            <a:ext cx="389215" cy="389215"/>
          </a:xfrm>
          <a:prstGeom prst="roundRect">
            <a:avLst>
              <a:gd name="adj" fmla="val 6668"/>
            </a:avLst>
          </a:prstGeom>
          <a:solidFill>
            <a:srgbClr val="F2EEEE"/>
          </a:solidFill>
          <a:ln/>
        </p:spPr>
      </p:sp>
      <p:sp>
        <p:nvSpPr>
          <p:cNvPr id="9" name="Text 6"/>
          <p:cNvSpPr/>
          <p:nvPr/>
        </p:nvSpPr>
        <p:spPr>
          <a:xfrm>
            <a:off x="6278701" y="2961799"/>
            <a:ext cx="145256" cy="272534"/>
          </a:xfrm>
          <a:prstGeom prst="rect">
            <a:avLst/>
          </a:prstGeom>
          <a:noFill/>
          <a:ln/>
        </p:spPr>
        <p:txBody>
          <a:bodyPr wrap="none" rtlCol="0" anchor="t"/>
          <a:lstStyle/>
          <a:p>
            <a:pPr marL="0" indent="0" algn="ctr">
              <a:lnSpc>
                <a:spcPts val="2146"/>
              </a:lnSpc>
              <a:buNone/>
            </a:pPr>
            <a:r>
              <a:rPr lang="en-US" sz="2146" dirty="0">
                <a:solidFill>
                  <a:srgbClr val="383838"/>
                </a:solidFill>
                <a:latin typeface="PT Serif" pitchFamily="34" charset="0"/>
                <a:ea typeface="PT Serif" pitchFamily="34" charset="-122"/>
                <a:cs typeface="PT Serif" pitchFamily="34" charset="-120"/>
              </a:rPr>
              <a:t>1</a:t>
            </a:r>
            <a:endParaRPr lang="en-US" sz="2146" dirty="0"/>
          </a:p>
        </p:txBody>
      </p:sp>
      <p:sp>
        <p:nvSpPr>
          <p:cNvPr id="10" name="Text 7"/>
          <p:cNvSpPr/>
          <p:nvPr/>
        </p:nvSpPr>
        <p:spPr>
          <a:xfrm>
            <a:off x="7302937" y="2881908"/>
            <a:ext cx="2270998" cy="283726"/>
          </a:xfrm>
          <a:prstGeom prst="rect">
            <a:avLst/>
          </a:prstGeom>
          <a:noFill/>
          <a:ln/>
        </p:spPr>
        <p:txBody>
          <a:bodyPr wrap="none" rtlCol="0" anchor="t"/>
          <a:lstStyle/>
          <a:p>
            <a:pPr marL="0" indent="0" algn="l">
              <a:lnSpc>
                <a:spcPts val="2235"/>
              </a:lnSpc>
              <a:buNone/>
            </a:pPr>
            <a:r>
              <a:rPr lang="en-US" sz="1788" dirty="0">
                <a:solidFill>
                  <a:srgbClr val="383838"/>
                </a:solidFill>
                <a:latin typeface="PT Serif" pitchFamily="34" charset="0"/>
                <a:ea typeface="PT Serif" pitchFamily="34" charset="-122"/>
                <a:cs typeface="PT Serif" pitchFamily="34" charset="-120"/>
              </a:rPr>
              <a:t>Siglo II AC</a:t>
            </a:r>
            <a:endParaRPr lang="en-US" sz="1788" dirty="0"/>
          </a:p>
        </p:txBody>
      </p:sp>
      <p:sp>
        <p:nvSpPr>
          <p:cNvPr id="11" name="Text 8"/>
          <p:cNvSpPr/>
          <p:nvPr/>
        </p:nvSpPr>
        <p:spPr>
          <a:xfrm>
            <a:off x="7302937" y="3269337"/>
            <a:ext cx="6721912" cy="553403"/>
          </a:xfrm>
          <a:prstGeom prst="rect">
            <a:avLst/>
          </a:prstGeom>
          <a:noFill/>
          <a:ln/>
        </p:spPr>
        <p:txBody>
          <a:bodyPr wrap="square" rtlCol="0" anchor="t"/>
          <a:lstStyle/>
          <a:p>
            <a:pPr marL="0" indent="0" algn="l">
              <a:lnSpc>
                <a:spcPts val="2180"/>
              </a:lnSpc>
              <a:buNone/>
            </a:pPr>
            <a:r>
              <a:rPr lang="en-US" sz="1362" dirty="0">
                <a:solidFill>
                  <a:srgbClr val="383838"/>
                </a:solidFill>
                <a:latin typeface="DM Sans" pitchFamily="34" charset="0"/>
                <a:ea typeface="DM Sans" pitchFamily="34" charset="-122"/>
                <a:cs typeface="DM Sans" pitchFamily="34" charset="-120"/>
              </a:rPr>
              <a:t>Se desarrolla la primera computadora mecánica en Grecia, el mecanismo de Anticitera, para predecir posiciones astronómicas.</a:t>
            </a:r>
            <a:endParaRPr lang="en-US" sz="1362" dirty="0"/>
          </a:p>
        </p:txBody>
      </p:sp>
      <p:sp>
        <p:nvSpPr>
          <p:cNvPr id="12" name="Shape 9"/>
          <p:cNvSpPr/>
          <p:nvPr/>
        </p:nvSpPr>
        <p:spPr>
          <a:xfrm>
            <a:off x="6523137" y="4546402"/>
            <a:ext cx="605552" cy="22860"/>
          </a:xfrm>
          <a:prstGeom prst="roundRect">
            <a:avLst>
              <a:gd name="adj" fmla="val 113537"/>
            </a:avLst>
          </a:prstGeom>
          <a:solidFill>
            <a:srgbClr val="D8D4D4"/>
          </a:solidFill>
          <a:ln/>
        </p:spPr>
      </p:sp>
      <p:sp>
        <p:nvSpPr>
          <p:cNvPr id="13" name="Shape 10"/>
          <p:cNvSpPr/>
          <p:nvPr/>
        </p:nvSpPr>
        <p:spPr>
          <a:xfrm>
            <a:off x="6156781" y="4363283"/>
            <a:ext cx="389215" cy="389215"/>
          </a:xfrm>
          <a:prstGeom prst="roundRect">
            <a:avLst>
              <a:gd name="adj" fmla="val 6668"/>
            </a:avLst>
          </a:prstGeom>
          <a:solidFill>
            <a:srgbClr val="F2EEEE"/>
          </a:solidFill>
          <a:ln/>
        </p:spPr>
      </p:sp>
      <p:sp>
        <p:nvSpPr>
          <p:cNvPr id="14" name="Text 11"/>
          <p:cNvSpPr/>
          <p:nvPr/>
        </p:nvSpPr>
        <p:spPr>
          <a:xfrm>
            <a:off x="6278701" y="4421624"/>
            <a:ext cx="145256" cy="272534"/>
          </a:xfrm>
          <a:prstGeom prst="rect">
            <a:avLst/>
          </a:prstGeom>
          <a:noFill/>
          <a:ln/>
        </p:spPr>
        <p:txBody>
          <a:bodyPr wrap="none" rtlCol="0" anchor="t"/>
          <a:lstStyle/>
          <a:p>
            <a:pPr marL="0" indent="0" algn="ctr">
              <a:lnSpc>
                <a:spcPts val="2146"/>
              </a:lnSpc>
              <a:buNone/>
            </a:pPr>
            <a:r>
              <a:rPr lang="en-US" sz="2146" dirty="0">
                <a:solidFill>
                  <a:srgbClr val="383838"/>
                </a:solidFill>
                <a:latin typeface="PT Serif" pitchFamily="34" charset="0"/>
                <a:ea typeface="PT Serif" pitchFamily="34" charset="-122"/>
                <a:cs typeface="PT Serif" pitchFamily="34" charset="-120"/>
              </a:rPr>
              <a:t>2</a:t>
            </a:r>
            <a:endParaRPr lang="en-US" sz="2146" dirty="0"/>
          </a:p>
        </p:txBody>
      </p:sp>
      <p:sp>
        <p:nvSpPr>
          <p:cNvPr id="15" name="Text 12"/>
          <p:cNvSpPr/>
          <p:nvPr/>
        </p:nvSpPr>
        <p:spPr>
          <a:xfrm>
            <a:off x="7302937" y="4341733"/>
            <a:ext cx="2270998" cy="283726"/>
          </a:xfrm>
          <a:prstGeom prst="rect">
            <a:avLst/>
          </a:prstGeom>
          <a:noFill/>
          <a:ln/>
        </p:spPr>
        <p:txBody>
          <a:bodyPr wrap="none" rtlCol="0" anchor="t"/>
          <a:lstStyle/>
          <a:p>
            <a:pPr marL="0" indent="0" algn="l">
              <a:lnSpc>
                <a:spcPts val="2235"/>
              </a:lnSpc>
              <a:buNone/>
            </a:pPr>
            <a:r>
              <a:rPr lang="en-US" sz="1788" dirty="0">
                <a:solidFill>
                  <a:srgbClr val="383838"/>
                </a:solidFill>
                <a:latin typeface="PT Serif" pitchFamily="34" charset="0"/>
                <a:ea typeface="PT Serif" pitchFamily="34" charset="-122"/>
                <a:cs typeface="PT Serif" pitchFamily="34" charset="-120"/>
              </a:rPr>
              <a:t>1663</a:t>
            </a:r>
            <a:endParaRPr lang="en-US" sz="1788" dirty="0"/>
          </a:p>
        </p:txBody>
      </p:sp>
      <p:sp>
        <p:nvSpPr>
          <p:cNvPr id="16" name="Text 13"/>
          <p:cNvSpPr/>
          <p:nvPr/>
        </p:nvSpPr>
        <p:spPr>
          <a:xfrm>
            <a:off x="7302937" y="4729163"/>
            <a:ext cx="6721912" cy="553403"/>
          </a:xfrm>
          <a:prstGeom prst="rect">
            <a:avLst/>
          </a:prstGeom>
          <a:noFill/>
          <a:ln/>
        </p:spPr>
        <p:txBody>
          <a:bodyPr wrap="square" rtlCol="0" anchor="t"/>
          <a:lstStyle/>
          <a:p>
            <a:pPr marL="0" indent="0" algn="l">
              <a:lnSpc>
                <a:spcPts val="2180"/>
              </a:lnSpc>
              <a:buNone/>
            </a:pPr>
            <a:r>
              <a:rPr lang="en-US" sz="1362" dirty="0">
                <a:solidFill>
                  <a:srgbClr val="383838"/>
                </a:solidFill>
                <a:latin typeface="DM Sans" pitchFamily="34" charset="0"/>
                <a:ea typeface="DM Sans" pitchFamily="34" charset="-122"/>
                <a:cs typeface="DM Sans" pitchFamily="34" charset="-120"/>
              </a:rPr>
              <a:t>John Graunt realiza el primer análisis de datos estadísticos, teorizando un sistema de alerta para la peste bubónica.</a:t>
            </a:r>
            <a:endParaRPr lang="en-US" sz="1362" dirty="0"/>
          </a:p>
        </p:txBody>
      </p:sp>
      <p:sp>
        <p:nvSpPr>
          <p:cNvPr id="17" name="Shape 14"/>
          <p:cNvSpPr/>
          <p:nvPr/>
        </p:nvSpPr>
        <p:spPr>
          <a:xfrm>
            <a:off x="6523137" y="6006227"/>
            <a:ext cx="605552" cy="22860"/>
          </a:xfrm>
          <a:prstGeom prst="roundRect">
            <a:avLst>
              <a:gd name="adj" fmla="val 113537"/>
            </a:avLst>
          </a:prstGeom>
          <a:solidFill>
            <a:srgbClr val="D8D4D4"/>
          </a:solidFill>
          <a:ln/>
        </p:spPr>
      </p:sp>
      <p:sp>
        <p:nvSpPr>
          <p:cNvPr id="18" name="Shape 15"/>
          <p:cNvSpPr/>
          <p:nvPr/>
        </p:nvSpPr>
        <p:spPr>
          <a:xfrm>
            <a:off x="6156781" y="5823109"/>
            <a:ext cx="389215" cy="389215"/>
          </a:xfrm>
          <a:prstGeom prst="roundRect">
            <a:avLst>
              <a:gd name="adj" fmla="val 6668"/>
            </a:avLst>
          </a:prstGeom>
          <a:solidFill>
            <a:srgbClr val="F2EEEE"/>
          </a:solidFill>
          <a:ln/>
        </p:spPr>
      </p:sp>
      <p:sp>
        <p:nvSpPr>
          <p:cNvPr id="19" name="Text 16"/>
          <p:cNvSpPr/>
          <p:nvPr/>
        </p:nvSpPr>
        <p:spPr>
          <a:xfrm>
            <a:off x="6278701" y="5881449"/>
            <a:ext cx="145256" cy="272534"/>
          </a:xfrm>
          <a:prstGeom prst="rect">
            <a:avLst/>
          </a:prstGeom>
          <a:noFill/>
          <a:ln/>
        </p:spPr>
        <p:txBody>
          <a:bodyPr wrap="none" rtlCol="0" anchor="t"/>
          <a:lstStyle/>
          <a:p>
            <a:pPr marL="0" indent="0" algn="ctr">
              <a:lnSpc>
                <a:spcPts val="2146"/>
              </a:lnSpc>
              <a:buNone/>
            </a:pPr>
            <a:r>
              <a:rPr lang="en-US" sz="2146" dirty="0">
                <a:solidFill>
                  <a:srgbClr val="383838"/>
                </a:solidFill>
                <a:latin typeface="PT Serif" pitchFamily="34" charset="0"/>
                <a:ea typeface="PT Serif" pitchFamily="34" charset="-122"/>
                <a:cs typeface="PT Serif" pitchFamily="34" charset="-120"/>
              </a:rPr>
              <a:t>3</a:t>
            </a:r>
            <a:endParaRPr lang="en-US" sz="2146" dirty="0"/>
          </a:p>
        </p:txBody>
      </p:sp>
      <p:sp>
        <p:nvSpPr>
          <p:cNvPr id="20" name="Text 17"/>
          <p:cNvSpPr/>
          <p:nvPr/>
        </p:nvSpPr>
        <p:spPr>
          <a:xfrm>
            <a:off x="7302937" y="5801558"/>
            <a:ext cx="2270998" cy="283726"/>
          </a:xfrm>
          <a:prstGeom prst="rect">
            <a:avLst/>
          </a:prstGeom>
          <a:noFill/>
          <a:ln/>
        </p:spPr>
        <p:txBody>
          <a:bodyPr wrap="none" rtlCol="0" anchor="t"/>
          <a:lstStyle/>
          <a:p>
            <a:pPr marL="0" indent="0" algn="l">
              <a:lnSpc>
                <a:spcPts val="2235"/>
              </a:lnSpc>
              <a:buNone/>
            </a:pPr>
            <a:r>
              <a:rPr lang="en-US" sz="1788" dirty="0">
                <a:solidFill>
                  <a:srgbClr val="383838"/>
                </a:solidFill>
                <a:latin typeface="PT Serif" pitchFamily="34" charset="0"/>
                <a:ea typeface="PT Serif" pitchFamily="34" charset="-122"/>
                <a:cs typeface="PT Serif" pitchFamily="34" charset="-120"/>
              </a:rPr>
              <a:t>1865</a:t>
            </a:r>
            <a:endParaRPr lang="en-US" sz="1788" dirty="0"/>
          </a:p>
        </p:txBody>
      </p:sp>
      <p:sp>
        <p:nvSpPr>
          <p:cNvPr id="21" name="Text 18"/>
          <p:cNvSpPr/>
          <p:nvPr/>
        </p:nvSpPr>
        <p:spPr>
          <a:xfrm>
            <a:off x="7302937" y="6188988"/>
            <a:ext cx="6721912" cy="553403"/>
          </a:xfrm>
          <a:prstGeom prst="rect">
            <a:avLst/>
          </a:prstGeom>
          <a:noFill/>
          <a:ln/>
        </p:spPr>
        <p:txBody>
          <a:bodyPr wrap="square" rtlCol="0" anchor="t"/>
          <a:lstStyle/>
          <a:p>
            <a:pPr marL="0" indent="0" algn="l">
              <a:lnSpc>
                <a:spcPts val="2180"/>
              </a:lnSpc>
              <a:buNone/>
            </a:pPr>
            <a:r>
              <a:rPr lang="en-US" sz="1362" dirty="0">
                <a:solidFill>
                  <a:srgbClr val="383838"/>
                </a:solidFill>
                <a:latin typeface="DM Sans" pitchFamily="34" charset="0"/>
                <a:ea typeface="DM Sans" pitchFamily="34" charset="-122"/>
                <a:cs typeface="DM Sans" pitchFamily="34" charset="-120"/>
              </a:rPr>
              <a:t>Se menciona por primera vez el término business intelligence, describiendo cómo un banquero obtuvo ventaja competitiva mediante el análisis de datos.</a:t>
            </a:r>
            <a:endParaRPr lang="en-US" sz="1362"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0687" y="909876"/>
            <a:ext cx="5480923" cy="684967"/>
          </a:xfrm>
          <a:prstGeom prst="rect">
            <a:avLst/>
          </a:prstGeom>
          <a:noFill/>
          <a:ln/>
        </p:spPr>
        <p:txBody>
          <a:bodyPr wrap="none" rtlCol="0" anchor="t"/>
          <a:lstStyle/>
          <a:p>
            <a:pPr marL="0" indent="0">
              <a:lnSpc>
                <a:spcPts val="5395"/>
              </a:lnSpc>
              <a:buNone/>
            </a:pPr>
            <a:r>
              <a:rPr lang="en-US" sz="4316" dirty="0">
                <a:solidFill>
                  <a:srgbClr val="020202"/>
                </a:solidFill>
                <a:latin typeface="PT Serif" pitchFamily="34" charset="0"/>
                <a:ea typeface="PT Serif" pitchFamily="34" charset="-122"/>
                <a:cs typeface="PT Serif" pitchFamily="34" charset="-120"/>
              </a:rPr>
              <a:t>Avances Tecnológicos</a:t>
            </a:r>
            <a:endParaRPr lang="en-US" sz="4316" dirty="0"/>
          </a:p>
        </p:txBody>
      </p:sp>
      <p:sp>
        <p:nvSpPr>
          <p:cNvPr id="6" name="Shape 3"/>
          <p:cNvSpPr/>
          <p:nvPr/>
        </p:nvSpPr>
        <p:spPr>
          <a:xfrm>
            <a:off x="1032391" y="1907977"/>
            <a:ext cx="22860" cy="5411748"/>
          </a:xfrm>
          <a:prstGeom prst="roundRect">
            <a:avLst>
              <a:gd name="adj" fmla="val 137009"/>
            </a:avLst>
          </a:prstGeom>
          <a:solidFill>
            <a:srgbClr val="D8D4D4"/>
          </a:solidFill>
          <a:ln/>
        </p:spPr>
      </p:sp>
      <p:sp>
        <p:nvSpPr>
          <p:cNvPr id="7" name="Shape 4"/>
          <p:cNvSpPr/>
          <p:nvPr/>
        </p:nvSpPr>
        <p:spPr>
          <a:xfrm>
            <a:off x="1255812" y="2366129"/>
            <a:ext cx="730687" cy="22860"/>
          </a:xfrm>
          <a:prstGeom prst="roundRect">
            <a:avLst>
              <a:gd name="adj" fmla="val 137009"/>
            </a:avLst>
          </a:prstGeom>
          <a:solidFill>
            <a:srgbClr val="D8D4D4"/>
          </a:solidFill>
          <a:ln/>
        </p:spPr>
      </p:sp>
      <p:sp>
        <p:nvSpPr>
          <p:cNvPr id="8" name="Shape 5"/>
          <p:cNvSpPr/>
          <p:nvPr/>
        </p:nvSpPr>
        <p:spPr>
          <a:xfrm>
            <a:off x="808970" y="2142768"/>
            <a:ext cx="469702" cy="469702"/>
          </a:xfrm>
          <a:prstGeom prst="roundRect">
            <a:avLst>
              <a:gd name="adj" fmla="val 6668"/>
            </a:avLst>
          </a:prstGeom>
          <a:solidFill>
            <a:srgbClr val="F2EEEE"/>
          </a:solidFill>
          <a:ln/>
        </p:spPr>
      </p:sp>
      <p:sp>
        <p:nvSpPr>
          <p:cNvPr id="9" name="Text 6"/>
          <p:cNvSpPr/>
          <p:nvPr/>
        </p:nvSpPr>
        <p:spPr>
          <a:xfrm>
            <a:off x="956131" y="2213134"/>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1</a:t>
            </a:r>
            <a:endParaRPr lang="en-US" sz="2589" dirty="0"/>
          </a:p>
        </p:txBody>
      </p:sp>
      <p:sp>
        <p:nvSpPr>
          <p:cNvPr id="10" name="Text 7"/>
          <p:cNvSpPr/>
          <p:nvPr/>
        </p:nvSpPr>
        <p:spPr>
          <a:xfrm>
            <a:off x="2192179" y="2116693"/>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1880</a:t>
            </a:r>
            <a:endParaRPr lang="en-US" sz="2158" dirty="0"/>
          </a:p>
        </p:txBody>
      </p:sp>
      <p:sp>
        <p:nvSpPr>
          <p:cNvPr id="11" name="Text 8"/>
          <p:cNvSpPr/>
          <p:nvPr/>
        </p:nvSpPr>
        <p:spPr>
          <a:xfrm>
            <a:off x="2192179" y="2584490"/>
            <a:ext cx="6221135" cy="668179"/>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Herman Hollerith desarrolla una máquina tabuladora que reduce el trabajo del censo de 10 años a solo 3 meses.</a:t>
            </a:r>
            <a:endParaRPr lang="en-US" sz="1644" dirty="0"/>
          </a:p>
        </p:txBody>
      </p:sp>
      <p:sp>
        <p:nvSpPr>
          <p:cNvPr id="12" name="Shape 9"/>
          <p:cNvSpPr/>
          <p:nvPr/>
        </p:nvSpPr>
        <p:spPr>
          <a:xfrm>
            <a:off x="1255812" y="4128254"/>
            <a:ext cx="730687" cy="22860"/>
          </a:xfrm>
          <a:prstGeom prst="roundRect">
            <a:avLst>
              <a:gd name="adj" fmla="val 137009"/>
            </a:avLst>
          </a:prstGeom>
          <a:solidFill>
            <a:srgbClr val="D8D4D4"/>
          </a:solidFill>
          <a:ln/>
        </p:spPr>
      </p:sp>
      <p:sp>
        <p:nvSpPr>
          <p:cNvPr id="13" name="Shape 10"/>
          <p:cNvSpPr/>
          <p:nvPr/>
        </p:nvSpPr>
        <p:spPr>
          <a:xfrm>
            <a:off x="808970" y="3904893"/>
            <a:ext cx="469702" cy="469702"/>
          </a:xfrm>
          <a:prstGeom prst="roundRect">
            <a:avLst>
              <a:gd name="adj" fmla="val 6668"/>
            </a:avLst>
          </a:prstGeom>
          <a:solidFill>
            <a:srgbClr val="F2EEEE"/>
          </a:solidFill>
          <a:ln/>
        </p:spPr>
      </p:sp>
      <p:sp>
        <p:nvSpPr>
          <p:cNvPr id="14" name="Text 11"/>
          <p:cNvSpPr/>
          <p:nvPr/>
        </p:nvSpPr>
        <p:spPr>
          <a:xfrm>
            <a:off x="956131" y="3975259"/>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2</a:t>
            </a:r>
            <a:endParaRPr lang="en-US" sz="2589" dirty="0"/>
          </a:p>
        </p:txBody>
      </p:sp>
      <p:sp>
        <p:nvSpPr>
          <p:cNvPr id="15" name="Text 12"/>
          <p:cNvSpPr/>
          <p:nvPr/>
        </p:nvSpPr>
        <p:spPr>
          <a:xfrm>
            <a:off x="2192179" y="3878818"/>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1926</a:t>
            </a:r>
            <a:endParaRPr lang="en-US" sz="2158" dirty="0"/>
          </a:p>
        </p:txBody>
      </p:sp>
      <p:sp>
        <p:nvSpPr>
          <p:cNvPr id="16" name="Text 13"/>
          <p:cNvSpPr/>
          <p:nvPr/>
        </p:nvSpPr>
        <p:spPr>
          <a:xfrm>
            <a:off x="2192179" y="4346615"/>
            <a:ext cx="6221135" cy="1002268"/>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Nikola Tesla predice la tecnología inalámbrica, imaginando un mundo interconectado donde cada persona tiene un dispositivo en su bolsillo.</a:t>
            </a:r>
            <a:endParaRPr lang="en-US" sz="1644" dirty="0"/>
          </a:p>
        </p:txBody>
      </p:sp>
      <p:sp>
        <p:nvSpPr>
          <p:cNvPr id="17" name="Shape 14"/>
          <p:cNvSpPr/>
          <p:nvPr/>
        </p:nvSpPr>
        <p:spPr>
          <a:xfrm>
            <a:off x="1255812" y="6224468"/>
            <a:ext cx="730687" cy="22860"/>
          </a:xfrm>
          <a:prstGeom prst="roundRect">
            <a:avLst>
              <a:gd name="adj" fmla="val 137009"/>
            </a:avLst>
          </a:prstGeom>
          <a:solidFill>
            <a:srgbClr val="D8D4D4"/>
          </a:solidFill>
          <a:ln/>
        </p:spPr>
      </p:sp>
      <p:sp>
        <p:nvSpPr>
          <p:cNvPr id="18" name="Shape 15"/>
          <p:cNvSpPr/>
          <p:nvPr/>
        </p:nvSpPr>
        <p:spPr>
          <a:xfrm>
            <a:off x="808970" y="6001107"/>
            <a:ext cx="469702" cy="469702"/>
          </a:xfrm>
          <a:prstGeom prst="roundRect">
            <a:avLst>
              <a:gd name="adj" fmla="val 6668"/>
            </a:avLst>
          </a:prstGeom>
          <a:solidFill>
            <a:srgbClr val="F2EEEE"/>
          </a:solidFill>
          <a:ln/>
        </p:spPr>
      </p:sp>
      <p:sp>
        <p:nvSpPr>
          <p:cNvPr id="19" name="Text 16"/>
          <p:cNvSpPr/>
          <p:nvPr/>
        </p:nvSpPr>
        <p:spPr>
          <a:xfrm>
            <a:off x="956131" y="6071473"/>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3</a:t>
            </a:r>
            <a:endParaRPr lang="en-US" sz="2589" dirty="0"/>
          </a:p>
        </p:txBody>
      </p:sp>
      <p:sp>
        <p:nvSpPr>
          <p:cNvPr id="20" name="Text 17"/>
          <p:cNvSpPr/>
          <p:nvPr/>
        </p:nvSpPr>
        <p:spPr>
          <a:xfrm>
            <a:off x="2192179" y="5975033"/>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1944</a:t>
            </a:r>
            <a:endParaRPr lang="en-US" sz="2158" dirty="0"/>
          </a:p>
        </p:txBody>
      </p:sp>
      <p:sp>
        <p:nvSpPr>
          <p:cNvPr id="21" name="Text 18"/>
          <p:cNvSpPr/>
          <p:nvPr/>
        </p:nvSpPr>
        <p:spPr>
          <a:xfrm>
            <a:off x="2192179" y="6442829"/>
            <a:ext cx="6221135" cy="668179"/>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Fremont Rider intenta estimar la cantidad de información creada, pronosticando 200 millones de libros en Yale para 2040.</a:t>
            </a:r>
            <a:endParaRPr lang="en-US" sz="1644"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74727" y="1310045"/>
            <a:ext cx="7036237" cy="632579"/>
          </a:xfrm>
          <a:prstGeom prst="rect">
            <a:avLst/>
          </a:prstGeom>
          <a:noFill/>
          <a:ln/>
        </p:spPr>
        <p:txBody>
          <a:bodyPr wrap="none" rtlCol="0" anchor="t"/>
          <a:lstStyle/>
          <a:p>
            <a:pPr marL="0" indent="0">
              <a:lnSpc>
                <a:spcPts val="4981"/>
              </a:lnSpc>
              <a:buNone/>
            </a:pPr>
            <a:r>
              <a:rPr lang="en-US" sz="3985" dirty="0">
                <a:solidFill>
                  <a:srgbClr val="020202"/>
                </a:solidFill>
                <a:latin typeface="PT Serif" pitchFamily="34" charset="0"/>
                <a:ea typeface="PT Serif" pitchFamily="34" charset="-122"/>
                <a:cs typeface="PT Serif" pitchFamily="34" charset="-120"/>
              </a:rPr>
              <a:t>Definiciones y Conceptos Clave</a:t>
            </a:r>
            <a:endParaRPr lang="en-US" sz="3985" dirty="0"/>
          </a:p>
        </p:txBody>
      </p:sp>
      <p:sp>
        <p:nvSpPr>
          <p:cNvPr id="6" name="Shape 3"/>
          <p:cNvSpPr/>
          <p:nvPr/>
        </p:nvSpPr>
        <p:spPr>
          <a:xfrm>
            <a:off x="952381" y="2231708"/>
            <a:ext cx="22860" cy="4687848"/>
          </a:xfrm>
          <a:prstGeom prst="roundRect">
            <a:avLst>
              <a:gd name="adj" fmla="val 126508"/>
            </a:avLst>
          </a:prstGeom>
          <a:solidFill>
            <a:srgbClr val="D8D4D4"/>
          </a:solidFill>
          <a:ln/>
        </p:spPr>
      </p:sp>
      <p:sp>
        <p:nvSpPr>
          <p:cNvPr id="7" name="Shape 4"/>
          <p:cNvSpPr/>
          <p:nvPr/>
        </p:nvSpPr>
        <p:spPr>
          <a:xfrm>
            <a:off x="1157823" y="2653903"/>
            <a:ext cx="674727" cy="22860"/>
          </a:xfrm>
          <a:prstGeom prst="roundRect">
            <a:avLst>
              <a:gd name="adj" fmla="val 126508"/>
            </a:avLst>
          </a:prstGeom>
          <a:solidFill>
            <a:srgbClr val="D8D4D4"/>
          </a:solidFill>
          <a:ln/>
        </p:spPr>
      </p:sp>
      <p:sp>
        <p:nvSpPr>
          <p:cNvPr id="8" name="Shape 5"/>
          <p:cNvSpPr/>
          <p:nvPr/>
        </p:nvSpPr>
        <p:spPr>
          <a:xfrm>
            <a:off x="746939" y="2448520"/>
            <a:ext cx="433745" cy="433745"/>
          </a:xfrm>
          <a:prstGeom prst="roundRect">
            <a:avLst>
              <a:gd name="adj" fmla="val 6667"/>
            </a:avLst>
          </a:prstGeom>
          <a:solidFill>
            <a:srgbClr val="F2EEEE"/>
          </a:solidFill>
          <a:ln/>
        </p:spPr>
      </p:sp>
      <p:sp>
        <p:nvSpPr>
          <p:cNvPr id="9" name="Text 6"/>
          <p:cNvSpPr/>
          <p:nvPr/>
        </p:nvSpPr>
        <p:spPr>
          <a:xfrm>
            <a:off x="882908" y="2513528"/>
            <a:ext cx="161806" cy="303609"/>
          </a:xfrm>
          <a:prstGeom prst="rect">
            <a:avLst/>
          </a:prstGeom>
          <a:noFill/>
          <a:ln/>
        </p:spPr>
        <p:txBody>
          <a:bodyPr wrap="none" rtlCol="0" anchor="t"/>
          <a:lstStyle/>
          <a:p>
            <a:pPr marL="0" indent="0" algn="ctr">
              <a:lnSpc>
                <a:spcPts val="2391"/>
              </a:lnSpc>
              <a:buNone/>
            </a:pPr>
            <a:r>
              <a:rPr lang="en-US" sz="2391" dirty="0">
                <a:solidFill>
                  <a:srgbClr val="383838"/>
                </a:solidFill>
                <a:latin typeface="PT Serif" pitchFamily="34" charset="0"/>
                <a:ea typeface="PT Serif" pitchFamily="34" charset="-122"/>
                <a:cs typeface="PT Serif" pitchFamily="34" charset="-120"/>
              </a:rPr>
              <a:t>1</a:t>
            </a:r>
            <a:endParaRPr lang="en-US" sz="2391" dirty="0"/>
          </a:p>
        </p:txBody>
      </p:sp>
      <p:sp>
        <p:nvSpPr>
          <p:cNvPr id="10" name="Text 7"/>
          <p:cNvSpPr/>
          <p:nvPr/>
        </p:nvSpPr>
        <p:spPr>
          <a:xfrm>
            <a:off x="2024182" y="2424470"/>
            <a:ext cx="2530435" cy="316230"/>
          </a:xfrm>
          <a:prstGeom prst="rect">
            <a:avLst/>
          </a:prstGeom>
          <a:noFill/>
          <a:ln/>
        </p:spPr>
        <p:txBody>
          <a:bodyPr wrap="none" rtlCol="0" anchor="t"/>
          <a:lstStyle/>
          <a:p>
            <a:pPr marL="0" indent="0" algn="l">
              <a:lnSpc>
                <a:spcPts val="2491"/>
              </a:lnSpc>
              <a:buNone/>
            </a:pPr>
            <a:r>
              <a:rPr lang="en-US" sz="1992" dirty="0">
                <a:solidFill>
                  <a:srgbClr val="383838"/>
                </a:solidFill>
                <a:latin typeface="PT Serif" pitchFamily="34" charset="0"/>
                <a:ea typeface="PT Serif" pitchFamily="34" charset="-122"/>
                <a:cs typeface="PT Serif" pitchFamily="34" charset="-120"/>
              </a:rPr>
              <a:t>1958</a:t>
            </a:r>
            <a:endParaRPr lang="en-US" sz="1992" dirty="0"/>
          </a:p>
        </p:txBody>
      </p:sp>
      <p:sp>
        <p:nvSpPr>
          <p:cNvPr id="11" name="Text 8"/>
          <p:cNvSpPr/>
          <p:nvPr/>
        </p:nvSpPr>
        <p:spPr>
          <a:xfrm>
            <a:off x="2024182" y="2856309"/>
            <a:ext cx="6445091" cy="616744"/>
          </a:xfrm>
          <a:prstGeom prst="rect">
            <a:avLst/>
          </a:prstGeom>
          <a:noFill/>
          <a:ln/>
        </p:spPr>
        <p:txBody>
          <a:bodyPr wrap="square" rtlCol="0" anchor="t"/>
          <a:lstStyle/>
          <a:p>
            <a:pPr marL="0" indent="0" algn="l">
              <a:lnSpc>
                <a:spcPts val="2429"/>
              </a:lnSpc>
              <a:buNone/>
            </a:pPr>
            <a:r>
              <a:rPr lang="en-US" sz="1518" dirty="0">
                <a:solidFill>
                  <a:srgbClr val="383838"/>
                </a:solidFill>
                <a:latin typeface="DM Sans" pitchFamily="34" charset="0"/>
                <a:ea typeface="DM Sans" pitchFamily="34" charset="-122"/>
                <a:cs typeface="DM Sans" pitchFamily="34" charset="-120"/>
              </a:rPr>
              <a:t>Hans Peter Luhn define la inteligencia de negocio como la habilidad de percibir interrelaciones de hechos para guiar acciones.</a:t>
            </a:r>
            <a:endParaRPr lang="en-US" sz="1518" dirty="0"/>
          </a:p>
        </p:txBody>
      </p:sp>
      <p:sp>
        <p:nvSpPr>
          <p:cNvPr id="12" name="Shape 9"/>
          <p:cNvSpPr/>
          <p:nvPr/>
        </p:nvSpPr>
        <p:spPr>
          <a:xfrm>
            <a:off x="1157823" y="4280773"/>
            <a:ext cx="674727" cy="22860"/>
          </a:xfrm>
          <a:prstGeom prst="roundRect">
            <a:avLst>
              <a:gd name="adj" fmla="val 126508"/>
            </a:avLst>
          </a:prstGeom>
          <a:solidFill>
            <a:srgbClr val="D8D4D4"/>
          </a:solidFill>
          <a:ln/>
        </p:spPr>
      </p:sp>
      <p:sp>
        <p:nvSpPr>
          <p:cNvPr id="13" name="Shape 10"/>
          <p:cNvSpPr/>
          <p:nvPr/>
        </p:nvSpPr>
        <p:spPr>
          <a:xfrm>
            <a:off x="746939" y="4075390"/>
            <a:ext cx="433745" cy="433745"/>
          </a:xfrm>
          <a:prstGeom prst="roundRect">
            <a:avLst>
              <a:gd name="adj" fmla="val 6667"/>
            </a:avLst>
          </a:prstGeom>
          <a:solidFill>
            <a:srgbClr val="F2EEEE"/>
          </a:solidFill>
          <a:ln/>
        </p:spPr>
      </p:sp>
      <p:sp>
        <p:nvSpPr>
          <p:cNvPr id="14" name="Text 11"/>
          <p:cNvSpPr/>
          <p:nvPr/>
        </p:nvSpPr>
        <p:spPr>
          <a:xfrm>
            <a:off x="882908" y="4140398"/>
            <a:ext cx="161806" cy="303609"/>
          </a:xfrm>
          <a:prstGeom prst="rect">
            <a:avLst/>
          </a:prstGeom>
          <a:noFill/>
          <a:ln/>
        </p:spPr>
        <p:txBody>
          <a:bodyPr wrap="none" rtlCol="0" anchor="t"/>
          <a:lstStyle/>
          <a:p>
            <a:pPr marL="0" indent="0" algn="ctr">
              <a:lnSpc>
                <a:spcPts val="2391"/>
              </a:lnSpc>
              <a:buNone/>
            </a:pPr>
            <a:r>
              <a:rPr lang="en-US" sz="2391" dirty="0">
                <a:solidFill>
                  <a:srgbClr val="383838"/>
                </a:solidFill>
                <a:latin typeface="PT Serif" pitchFamily="34" charset="0"/>
                <a:ea typeface="PT Serif" pitchFamily="34" charset="-122"/>
                <a:cs typeface="PT Serif" pitchFamily="34" charset="-120"/>
              </a:rPr>
              <a:t>2</a:t>
            </a:r>
            <a:endParaRPr lang="en-US" sz="2391" dirty="0"/>
          </a:p>
        </p:txBody>
      </p:sp>
      <p:sp>
        <p:nvSpPr>
          <p:cNvPr id="15" name="Text 12"/>
          <p:cNvSpPr/>
          <p:nvPr/>
        </p:nvSpPr>
        <p:spPr>
          <a:xfrm>
            <a:off x="2024182" y="4051340"/>
            <a:ext cx="2530435" cy="316230"/>
          </a:xfrm>
          <a:prstGeom prst="rect">
            <a:avLst/>
          </a:prstGeom>
          <a:noFill/>
          <a:ln/>
        </p:spPr>
        <p:txBody>
          <a:bodyPr wrap="none" rtlCol="0" anchor="t"/>
          <a:lstStyle/>
          <a:p>
            <a:pPr marL="0" indent="0" algn="l">
              <a:lnSpc>
                <a:spcPts val="2491"/>
              </a:lnSpc>
              <a:buNone/>
            </a:pPr>
            <a:r>
              <a:rPr lang="en-US" sz="1992" dirty="0">
                <a:solidFill>
                  <a:srgbClr val="383838"/>
                </a:solidFill>
                <a:latin typeface="PT Serif" pitchFamily="34" charset="0"/>
                <a:ea typeface="PT Serif" pitchFamily="34" charset="-122"/>
                <a:cs typeface="PT Serif" pitchFamily="34" charset="-120"/>
              </a:rPr>
              <a:t>1970</a:t>
            </a:r>
            <a:endParaRPr lang="en-US" sz="1992" dirty="0"/>
          </a:p>
        </p:txBody>
      </p:sp>
      <p:sp>
        <p:nvSpPr>
          <p:cNvPr id="16" name="Text 13"/>
          <p:cNvSpPr/>
          <p:nvPr/>
        </p:nvSpPr>
        <p:spPr>
          <a:xfrm>
            <a:off x="2024182" y="4483179"/>
            <a:ext cx="6445091" cy="616744"/>
          </a:xfrm>
          <a:prstGeom prst="rect">
            <a:avLst/>
          </a:prstGeom>
          <a:noFill/>
          <a:ln/>
        </p:spPr>
        <p:txBody>
          <a:bodyPr wrap="square" rtlCol="0" anchor="t"/>
          <a:lstStyle/>
          <a:p>
            <a:pPr marL="0" indent="0" algn="l">
              <a:lnSpc>
                <a:spcPts val="2429"/>
              </a:lnSpc>
              <a:buNone/>
            </a:pPr>
            <a:r>
              <a:rPr lang="en-US" sz="1518" dirty="0">
                <a:solidFill>
                  <a:srgbClr val="383838"/>
                </a:solidFill>
                <a:latin typeface="DM Sans" pitchFamily="34" charset="0"/>
                <a:ea typeface="DM Sans" pitchFamily="34" charset="-122"/>
                <a:cs typeface="DM Sans" pitchFamily="34" charset="-120"/>
              </a:rPr>
              <a:t>IBM desarrolla el modelo relacional de base de datos, acuñando el término OLAP y estableciendo las bases para el análisis de datos.</a:t>
            </a:r>
            <a:endParaRPr lang="en-US" sz="1518" dirty="0"/>
          </a:p>
        </p:txBody>
      </p:sp>
      <p:sp>
        <p:nvSpPr>
          <p:cNvPr id="17" name="Shape 14"/>
          <p:cNvSpPr/>
          <p:nvPr/>
        </p:nvSpPr>
        <p:spPr>
          <a:xfrm>
            <a:off x="1157823" y="5907643"/>
            <a:ext cx="674727" cy="22860"/>
          </a:xfrm>
          <a:prstGeom prst="roundRect">
            <a:avLst>
              <a:gd name="adj" fmla="val 126508"/>
            </a:avLst>
          </a:prstGeom>
          <a:solidFill>
            <a:srgbClr val="D8D4D4"/>
          </a:solidFill>
          <a:ln/>
        </p:spPr>
      </p:sp>
      <p:sp>
        <p:nvSpPr>
          <p:cNvPr id="18" name="Shape 15"/>
          <p:cNvSpPr/>
          <p:nvPr/>
        </p:nvSpPr>
        <p:spPr>
          <a:xfrm>
            <a:off x="746939" y="5702260"/>
            <a:ext cx="433745" cy="433745"/>
          </a:xfrm>
          <a:prstGeom prst="roundRect">
            <a:avLst>
              <a:gd name="adj" fmla="val 6667"/>
            </a:avLst>
          </a:prstGeom>
          <a:solidFill>
            <a:srgbClr val="F2EEEE"/>
          </a:solidFill>
          <a:ln/>
        </p:spPr>
      </p:sp>
      <p:sp>
        <p:nvSpPr>
          <p:cNvPr id="19" name="Text 16"/>
          <p:cNvSpPr/>
          <p:nvPr/>
        </p:nvSpPr>
        <p:spPr>
          <a:xfrm>
            <a:off x="882908" y="5767268"/>
            <a:ext cx="161806" cy="303609"/>
          </a:xfrm>
          <a:prstGeom prst="rect">
            <a:avLst/>
          </a:prstGeom>
          <a:noFill/>
          <a:ln/>
        </p:spPr>
        <p:txBody>
          <a:bodyPr wrap="none" rtlCol="0" anchor="t"/>
          <a:lstStyle/>
          <a:p>
            <a:pPr marL="0" indent="0" algn="ctr">
              <a:lnSpc>
                <a:spcPts val="2391"/>
              </a:lnSpc>
              <a:buNone/>
            </a:pPr>
            <a:r>
              <a:rPr lang="en-US" sz="2391" dirty="0">
                <a:solidFill>
                  <a:srgbClr val="383838"/>
                </a:solidFill>
                <a:latin typeface="PT Serif" pitchFamily="34" charset="0"/>
                <a:ea typeface="PT Serif" pitchFamily="34" charset="-122"/>
                <a:cs typeface="PT Serif" pitchFamily="34" charset="-120"/>
              </a:rPr>
              <a:t>3</a:t>
            </a:r>
            <a:endParaRPr lang="en-US" sz="2391" dirty="0"/>
          </a:p>
        </p:txBody>
      </p:sp>
      <p:sp>
        <p:nvSpPr>
          <p:cNvPr id="20" name="Text 17"/>
          <p:cNvSpPr/>
          <p:nvPr/>
        </p:nvSpPr>
        <p:spPr>
          <a:xfrm>
            <a:off x="2024182" y="5678210"/>
            <a:ext cx="2530435" cy="316230"/>
          </a:xfrm>
          <a:prstGeom prst="rect">
            <a:avLst/>
          </a:prstGeom>
          <a:noFill/>
          <a:ln/>
        </p:spPr>
        <p:txBody>
          <a:bodyPr wrap="none" rtlCol="0" anchor="t"/>
          <a:lstStyle/>
          <a:p>
            <a:pPr marL="0" indent="0" algn="l">
              <a:lnSpc>
                <a:spcPts val="2491"/>
              </a:lnSpc>
              <a:buNone/>
            </a:pPr>
            <a:r>
              <a:rPr lang="en-US" sz="1992" dirty="0">
                <a:solidFill>
                  <a:srgbClr val="383838"/>
                </a:solidFill>
                <a:latin typeface="PT Serif" pitchFamily="34" charset="0"/>
                <a:ea typeface="PT Serif" pitchFamily="34" charset="-122"/>
                <a:cs typeface="PT Serif" pitchFamily="34" charset="-120"/>
              </a:rPr>
              <a:t>2001</a:t>
            </a:r>
            <a:endParaRPr lang="en-US" sz="1992" dirty="0"/>
          </a:p>
        </p:txBody>
      </p:sp>
      <p:sp>
        <p:nvSpPr>
          <p:cNvPr id="21" name="Text 18"/>
          <p:cNvSpPr/>
          <p:nvPr/>
        </p:nvSpPr>
        <p:spPr>
          <a:xfrm>
            <a:off x="2024182" y="6110049"/>
            <a:ext cx="6445091" cy="616744"/>
          </a:xfrm>
          <a:prstGeom prst="rect">
            <a:avLst/>
          </a:prstGeom>
          <a:noFill/>
          <a:ln/>
        </p:spPr>
        <p:txBody>
          <a:bodyPr wrap="square" rtlCol="0" anchor="t"/>
          <a:lstStyle/>
          <a:p>
            <a:pPr marL="0" indent="0" algn="l">
              <a:lnSpc>
                <a:spcPts val="2429"/>
              </a:lnSpc>
              <a:buNone/>
            </a:pPr>
            <a:r>
              <a:rPr lang="en-US" sz="1518" dirty="0">
                <a:solidFill>
                  <a:srgbClr val="383838"/>
                </a:solidFill>
                <a:latin typeface="DM Sans" pitchFamily="34" charset="0"/>
                <a:ea typeface="DM Sans" pitchFamily="34" charset="-122"/>
                <a:cs typeface="DM Sans" pitchFamily="34" charset="-120"/>
              </a:rPr>
              <a:t>Doug Laney define las 3 V’s del Big Data: volumen, velocidad y variedad, marcando un hito en la historia del análisis de datos.</a:t>
            </a:r>
            <a:endParaRPr lang="en-US" sz="1518"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0687" y="1076920"/>
            <a:ext cx="5911691" cy="684967"/>
          </a:xfrm>
          <a:prstGeom prst="rect">
            <a:avLst/>
          </a:prstGeom>
          <a:noFill/>
          <a:ln/>
        </p:spPr>
        <p:txBody>
          <a:bodyPr wrap="none" rtlCol="0" anchor="t"/>
          <a:lstStyle/>
          <a:p>
            <a:pPr marL="0" indent="0">
              <a:lnSpc>
                <a:spcPts val="5395"/>
              </a:lnSpc>
              <a:buNone/>
            </a:pPr>
            <a:r>
              <a:rPr lang="en-US" sz="4316" dirty="0">
                <a:solidFill>
                  <a:srgbClr val="020202"/>
                </a:solidFill>
                <a:latin typeface="PT Serif" pitchFamily="34" charset="0"/>
                <a:ea typeface="PT Serif" pitchFamily="34" charset="-122"/>
                <a:cs typeface="PT Serif" pitchFamily="34" charset="-120"/>
              </a:rPr>
              <a:t>La Era Digital y Big Data</a:t>
            </a:r>
            <a:endParaRPr lang="en-US" sz="4316" dirty="0"/>
          </a:p>
        </p:txBody>
      </p:sp>
      <p:sp>
        <p:nvSpPr>
          <p:cNvPr id="6" name="Shape 3"/>
          <p:cNvSpPr/>
          <p:nvPr/>
        </p:nvSpPr>
        <p:spPr>
          <a:xfrm>
            <a:off x="1032391" y="2075021"/>
            <a:ext cx="22860" cy="5077658"/>
          </a:xfrm>
          <a:prstGeom prst="roundRect">
            <a:avLst>
              <a:gd name="adj" fmla="val 137009"/>
            </a:avLst>
          </a:prstGeom>
          <a:solidFill>
            <a:srgbClr val="D8D4D4"/>
          </a:solidFill>
          <a:ln/>
        </p:spPr>
      </p:sp>
      <p:sp>
        <p:nvSpPr>
          <p:cNvPr id="7" name="Shape 4"/>
          <p:cNvSpPr/>
          <p:nvPr/>
        </p:nvSpPr>
        <p:spPr>
          <a:xfrm>
            <a:off x="1255812" y="2533174"/>
            <a:ext cx="730687" cy="22860"/>
          </a:xfrm>
          <a:prstGeom prst="roundRect">
            <a:avLst>
              <a:gd name="adj" fmla="val 137009"/>
            </a:avLst>
          </a:prstGeom>
          <a:solidFill>
            <a:srgbClr val="D8D4D4"/>
          </a:solidFill>
          <a:ln/>
        </p:spPr>
      </p:sp>
      <p:sp>
        <p:nvSpPr>
          <p:cNvPr id="8" name="Shape 5"/>
          <p:cNvSpPr/>
          <p:nvPr/>
        </p:nvSpPr>
        <p:spPr>
          <a:xfrm>
            <a:off x="808970" y="2309813"/>
            <a:ext cx="469702" cy="469702"/>
          </a:xfrm>
          <a:prstGeom prst="roundRect">
            <a:avLst>
              <a:gd name="adj" fmla="val 6668"/>
            </a:avLst>
          </a:prstGeom>
          <a:solidFill>
            <a:srgbClr val="F2EEEE"/>
          </a:solidFill>
          <a:ln/>
        </p:spPr>
      </p:sp>
      <p:sp>
        <p:nvSpPr>
          <p:cNvPr id="9" name="Text 6"/>
          <p:cNvSpPr/>
          <p:nvPr/>
        </p:nvSpPr>
        <p:spPr>
          <a:xfrm>
            <a:off x="956131" y="2380178"/>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1</a:t>
            </a:r>
            <a:endParaRPr lang="en-US" sz="2589" dirty="0"/>
          </a:p>
        </p:txBody>
      </p:sp>
      <p:sp>
        <p:nvSpPr>
          <p:cNvPr id="10" name="Text 7"/>
          <p:cNvSpPr/>
          <p:nvPr/>
        </p:nvSpPr>
        <p:spPr>
          <a:xfrm>
            <a:off x="2192179" y="2283738"/>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1991</a:t>
            </a:r>
            <a:endParaRPr lang="en-US" sz="2158" dirty="0"/>
          </a:p>
        </p:txBody>
      </p:sp>
      <p:sp>
        <p:nvSpPr>
          <p:cNvPr id="11" name="Text 8"/>
          <p:cNvSpPr/>
          <p:nvPr/>
        </p:nvSpPr>
        <p:spPr>
          <a:xfrm>
            <a:off x="2192179" y="2751534"/>
            <a:ext cx="6221135" cy="668179"/>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Nace internet, revolucionando la recolección y análisis de datos a nivel global, accesible para todos.</a:t>
            </a:r>
            <a:endParaRPr lang="en-US" sz="1644" dirty="0"/>
          </a:p>
        </p:txBody>
      </p:sp>
      <p:sp>
        <p:nvSpPr>
          <p:cNvPr id="12" name="Shape 9"/>
          <p:cNvSpPr/>
          <p:nvPr/>
        </p:nvSpPr>
        <p:spPr>
          <a:xfrm>
            <a:off x="1255812" y="4295299"/>
            <a:ext cx="730687" cy="22860"/>
          </a:xfrm>
          <a:prstGeom prst="roundRect">
            <a:avLst>
              <a:gd name="adj" fmla="val 137009"/>
            </a:avLst>
          </a:prstGeom>
          <a:solidFill>
            <a:srgbClr val="D8D4D4"/>
          </a:solidFill>
          <a:ln/>
        </p:spPr>
      </p:sp>
      <p:sp>
        <p:nvSpPr>
          <p:cNvPr id="13" name="Shape 10"/>
          <p:cNvSpPr/>
          <p:nvPr/>
        </p:nvSpPr>
        <p:spPr>
          <a:xfrm>
            <a:off x="808970" y="4071937"/>
            <a:ext cx="469702" cy="469702"/>
          </a:xfrm>
          <a:prstGeom prst="roundRect">
            <a:avLst>
              <a:gd name="adj" fmla="val 6668"/>
            </a:avLst>
          </a:prstGeom>
          <a:solidFill>
            <a:srgbClr val="F2EEEE"/>
          </a:solidFill>
          <a:ln/>
        </p:spPr>
      </p:sp>
      <p:sp>
        <p:nvSpPr>
          <p:cNvPr id="14" name="Text 11"/>
          <p:cNvSpPr/>
          <p:nvPr/>
        </p:nvSpPr>
        <p:spPr>
          <a:xfrm>
            <a:off x="956131" y="4142303"/>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2</a:t>
            </a:r>
            <a:endParaRPr lang="en-US" sz="2589" dirty="0"/>
          </a:p>
        </p:txBody>
      </p:sp>
      <p:sp>
        <p:nvSpPr>
          <p:cNvPr id="15" name="Text 12"/>
          <p:cNvSpPr/>
          <p:nvPr/>
        </p:nvSpPr>
        <p:spPr>
          <a:xfrm>
            <a:off x="2192179" y="4045863"/>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2005</a:t>
            </a:r>
            <a:endParaRPr lang="en-US" sz="2158" dirty="0"/>
          </a:p>
        </p:txBody>
      </p:sp>
      <p:sp>
        <p:nvSpPr>
          <p:cNvPr id="16" name="Text 13"/>
          <p:cNvSpPr/>
          <p:nvPr/>
        </p:nvSpPr>
        <p:spPr>
          <a:xfrm>
            <a:off x="2192179" y="4513659"/>
            <a:ext cx="6221135" cy="668179"/>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Surge la Web 2.0, donde el contenido generado por usuarios comienza a dominar, y se crea Hadoop para Big Data.</a:t>
            </a:r>
            <a:endParaRPr lang="en-US" sz="1644" dirty="0"/>
          </a:p>
        </p:txBody>
      </p:sp>
      <p:sp>
        <p:nvSpPr>
          <p:cNvPr id="17" name="Shape 14"/>
          <p:cNvSpPr/>
          <p:nvPr/>
        </p:nvSpPr>
        <p:spPr>
          <a:xfrm>
            <a:off x="1255812" y="6057424"/>
            <a:ext cx="730687" cy="22860"/>
          </a:xfrm>
          <a:prstGeom prst="roundRect">
            <a:avLst>
              <a:gd name="adj" fmla="val 137009"/>
            </a:avLst>
          </a:prstGeom>
          <a:solidFill>
            <a:srgbClr val="D8D4D4"/>
          </a:solidFill>
          <a:ln/>
        </p:spPr>
      </p:sp>
      <p:sp>
        <p:nvSpPr>
          <p:cNvPr id="18" name="Shape 15"/>
          <p:cNvSpPr/>
          <p:nvPr/>
        </p:nvSpPr>
        <p:spPr>
          <a:xfrm>
            <a:off x="808970" y="5834063"/>
            <a:ext cx="469702" cy="469702"/>
          </a:xfrm>
          <a:prstGeom prst="roundRect">
            <a:avLst>
              <a:gd name="adj" fmla="val 6668"/>
            </a:avLst>
          </a:prstGeom>
          <a:solidFill>
            <a:srgbClr val="F2EEEE"/>
          </a:solidFill>
          <a:ln/>
        </p:spPr>
      </p:sp>
      <p:sp>
        <p:nvSpPr>
          <p:cNvPr id="19" name="Text 16"/>
          <p:cNvSpPr/>
          <p:nvPr/>
        </p:nvSpPr>
        <p:spPr>
          <a:xfrm>
            <a:off x="956131" y="5904428"/>
            <a:ext cx="175260" cy="328851"/>
          </a:xfrm>
          <a:prstGeom prst="rect">
            <a:avLst/>
          </a:prstGeom>
          <a:noFill/>
          <a:ln/>
        </p:spPr>
        <p:txBody>
          <a:bodyPr wrap="none" rtlCol="0" anchor="t"/>
          <a:lstStyle/>
          <a:p>
            <a:pPr marL="0" indent="0" algn="ctr">
              <a:lnSpc>
                <a:spcPts val="2589"/>
              </a:lnSpc>
              <a:buNone/>
            </a:pPr>
            <a:r>
              <a:rPr lang="en-US" sz="2589" dirty="0">
                <a:solidFill>
                  <a:srgbClr val="383838"/>
                </a:solidFill>
                <a:latin typeface="PT Serif" pitchFamily="34" charset="0"/>
                <a:ea typeface="PT Serif" pitchFamily="34" charset="-122"/>
                <a:cs typeface="PT Serif" pitchFamily="34" charset="-120"/>
              </a:rPr>
              <a:t>3</a:t>
            </a:r>
            <a:endParaRPr lang="en-US" sz="2589" dirty="0"/>
          </a:p>
        </p:txBody>
      </p:sp>
      <p:sp>
        <p:nvSpPr>
          <p:cNvPr id="20" name="Text 17"/>
          <p:cNvSpPr/>
          <p:nvPr/>
        </p:nvSpPr>
        <p:spPr>
          <a:xfrm>
            <a:off x="2192179" y="5807988"/>
            <a:ext cx="2740462" cy="342543"/>
          </a:xfrm>
          <a:prstGeom prst="rect">
            <a:avLst/>
          </a:prstGeom>
          <a:noFill/>
          <a:ln/>
        </p:spPr>
        <p:txBody>
          <a:bodyPr wrap="none" rtlCol="0" anchor="t"/>
          <a:lstStyle/>
          <a:p>
            <a:pPr marL="0" indent="0" algn="l">
              <a:lnSpc>
                <a:spcPts val="2697"/>
              </a:lnSpc>
              <a:buNone/>
            </a:pPr>
            <a:r>
              <a:rPr lang="en-US" sz="2158" dirty="0">
                <a:solidFill>
                  <a:srgbClr val="383838"/>
                </a:solidFill>
                <a:latin typeface="PT Serif" pitchFamily="34" charset="0"/>
                <a:ea typeface="PT Serif" pitchFamily="34" charset="-122"/>
                <a:cs typeface="PT Serif" pitchFamily="34" charset="-120"/>
              </a:rPr>
              <a:t>2010</a:t>
            </a:r>
            <a:endParaRPr lang="en-US" sz="2158" dirty="0"/>
          </a:p>
        </p:txBody>
      </p:sp>
      <p:sp>
        <p:nvSpPr>
          <p:cNvPr id="21" name="Text 18"/>
          <p:cNvSpPr/>
          <p:nvPr/>
        </p:nvSpPr>
        <p:spPr>
          <a:xfrm>
            <a:off x="2192179" y="6275784"/>
            <a:ext cx="6221135" cy="668179"/>
          </a:xfrm>
          <a:prstGeom prst="rect">
            <a:avLst/>
          </a:prstGeom>
          <a:noFill/>
          <a:ln/>
        </p:spPr>
        <p:txBody>
          <a:bodyPr wrap="square" rtlCol="0" anchor="t"/>
          <a:lstStyle/>
          <a:p>
            <a:pPr marL="0" indent="0" algn="l">
              <a:lnSpc>
                <a:spcPts val="2631"/>
              </a:lnSpc>
              <a:buNone/>
            </a:pPr>
            <a:r>
              <a:rPr lang="en-US" sz="1644" dirty="0">
                <a:solidFill>
                  <a:srgbClr val="383838"/>
                </a:solidFill>
                <a:latin typeface="DM Sans" pitchFamily="34" charset="0"/>
                <a:ea typeface="DM Sans" pitchFamily="34" charset="-122"/>
                <a:cs typeface="DM Sans" pitchFamily="34" charset="-120"/>
              </a:rPr>
              <a:t>Eric Schmidt afirma que en dos días se generan tantos datos como desde el inicio de la civilización hasta 2003.</a:t>
            </a:r>
            <a:endParaRPr lang="en-US" sz="1644"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9107" y="1193959"/>
            <a:ext cx="5417820" cy="658773"/>
          </a:xfrm>
          <a:prstGeom prst="rect">
            <a:avLst/>
          </a:prstGeom>
          <a:noFill/>
          <a:ln/>
        </p:spPr>
        <p:txBody>
          <a:bodyPr wrap="none" rtlCol="0" anchor="t"/>
          <a:lstStyle/>
          <a:p>
            <a:pPr marL="0" indent="0">
              <a:lnSpc>
                <a:spcPts val="5188"/>
              </a:lnSpc>
              <a:buNone/>
            </a:pPr>
            <a:r>
              <a:rPr lang="en-US" sz="4150" dirty="0">
                <a:solidFill>
                  <a:srgbClr val="020202"/>
                </a:solidFill>
                <a:latin typeface="PT Serif" pitchFamily="34" charset="0"/>
                <a:ea typeface="PT Serif" pitchFamily="34" charset="-122"/>
                <a:cs typeface="PT Serif" pitchFamily="34" charset="-120"/>
              </a:rPr>
              <a:t>Impacto en la Sociedad</a:t>
            </a:r>
            <a:endParaRPr lang="en-US" sz="4150" dirty="0"/>
          </a:p>
        </p:txBody>
      </p:sp>
      <p:sp>
        <p:nvSpPr>
          <p:cNvPr id="6" name="Shape 3"/>
          <p:cNvSpPr/>
          <p:nvPr/>
        </p:nvSpPr>
        <p:spPr>
          <a:xfrm>
            <a:off x="6478786" y="2153841"/>
            <a:ext cx="22860" cy="4881682"/>
          </a:xfrm>
          <a:prstGeom prst="roundRect">
            <a:avLst>
              <a:gd name="adj" fmla="val 131747"/>
            </a:avLst>
          </a:prstGeom>
          <a:solidFill>
            <a:srgbClr val="D8D4D4"/>
          </a:solidFill>
          <a:ln/>
        </p:spPr>
      </p:sp>
      <p:sp>
        <p:nvSpPr>
          <p:cNvPr id="7" name="Shape 4"/>
          <p:cNvSpPr/>
          <p:nvPr/>
        </p:nvSpPr>
        <p:spPr>
          <a:xfrm>
            <a:off x="6693218" y="2594134"/>
            <a:ext cx="702707" cy="22860"/>
          </a:xfrm>
          <a:prstGeom prst="roundRect">
            <a:avLst>
              <a:gd name="adj" fmla="val 131747"/>
            </a:avLst>
          </a:prstGeom>
          <a:solidFill>
            <a:srgbClr val="D8D4D4"/>
          </a:solidFill>
          <a:ln/>
        </p:spPr>
      </p:sp>
      <p:sp>
        <p:nvSpPr>
          <p:cNvPr id="8" name="Shape 5"/>
          <p:cNvSpPr/>
          <p:nvPr/>
        </p:nvSpPr>
        <p:spPr>
          <a:xfrm>
            <a:off x="6264354" y="2379702"/>
            <a:ext cx="451723" cy="451723"/>
          </a:xfrm>
          <a:prstGeom prst="roundRect">
            <a:avLst>
              <a:gd name="adj" fmla="val 6667"/>
            </a:avLst>
          </a:prstGeom>
          <a:solidFill>
            <a:srgbClr val="F2EEEE"/>
          </a:solidFill>
          <a:ln/>
        </p:spPr>
      </p:sp>
      <p:sp>
        <p:nvSpPr>
          <p:cNvPr id="9" name="Text 6"/>
          <p:cNvSpPr/>
          <p:nvPr/>
        </p:nvSpPr>
        <p:spPr>
          <a:xfrm>
            <a:off x="6405920" y="2447449"/>
            <a:ext cx="168593" cy="316230"/>
          </a:xfrm>
          <a:prstGeom prst="rect">
            <a:avLst/>
          </a:prstGeom>
          <a:noFill/>
          <a:ln/>
        </p:spPr>
        <p:txBody>
          <a:bodyPr wrap="none" rtlCol="0" anchor="t"/>
          <a:lstStyle/>
          <a:p>
            <a:pPr marL="0" indent="0" algn="ctr">
              <a:lnSpc>
                <a:spcPts val="2490"/>
              </a:lnSpc>
              <a:buNone/>
            </a:pPr>
            <a:r>
              <a:rPr lang="en-US" sz="2490" dirty="0">
                <a:solidFill>
                  <a:srgbClr val="383838"/>
                </a:solidFill>
                <a:latin typeface="PT Serif" pitchFamily="34" charset="0"/>
                <a:ea typeface="PT Serif" pitchFamily="34" charset="-122"/>
                <a:cs typeface="PT Serif" pitchFamily="34" charset="-120"/>
              </a:rPr>
              <a:t>1</a:t>
            </a:r>
            <a:endParaRPr lang="en-US" sz="2490" dirty="0"/>
          </a:p>
        </p:txBody>
      </p:sp>
      <p:sp>
        <p:nvSpPr>
          <p:cNvPr id="10" name="Text 7"/>
          <p:cNvSpPr/>
          <p:nvPr/>
        </p:nvSpPr>
        <p:spPr>
          <a:xfrm>
            <a:off x="7594402" y="2354580"/>
            <a:ext cx="2635210" cy="329327"/>
          </a:xfrm>
          <a:prstGeom prst="rect">
            <a:avLst/>
          </a:prstGeom>
          <a:noFill/>
          <a:ln/>
        </p:spPr>
        <p:txBody>
          <a:bodyPr wrap="none" rtlCol="0" anchor="t"/>
          <a:lstStyle/>
          <a:p>
            <a:pPr marL="0" indent="0" algn="l">
              <a:lnSpc>
                <a:spcPts val="2594"/>
              </a:lnSpc>
              <a:buNone/>
            </a:pPr>
            <a:r>
              <a:rPr lang="en-US" sz="2075" dirty="0">
                <a:solidFill>
                  <a:srgbClr val="383838"/>
                </a:solidFill>
                <a:latin typeface="PT Serif" pitchFamily="34" charset="0"/>
                <a:ea typeface="PT Serif" pitchFamily="34" charset="-122"/>
                <a:cs typeface="PT Serif" pitchFamily="34" charset="-120"/>
              </a:rPr>
              <a:t>2013</a:t>
            </a:r>
            <a:endParaRPr lang="en-US" sz="2075" dirty="0"/>
          </a:p>
        </p:txBody>
      </p:sp>
      <p:sp>
        <p:nvSpPr>
          <p:cNvPr id="11" name="Text 8"/>
          <p:cNvSpPr/>
          <p:nvPr/>
        </p:nvSpPr>
        <p:spPr>
          <a:xfrm>
            <a:off x="7594402" y="2804279"/>
            <a:ext cx="6333292" cy="642223"/>
          </a:xfrm>
          <a:prstGeom prst="rect">
            <a:avLst/>
          </a:prstGeom>
          <a:noFill/>
          <a:ln/>
        </p:spPr>
        <p:txBody>
          <a:bodyPr wrap="square" rtlCol="0" anchor="t"/>
          <a:lstStyle/>
          <a:p>
            <a:pPr marL="0" indent="0" algn="l">
              <a:lnSpc>
                <a:spcPts val="2530"/>
              </a:lnSpc>
              <a:buNone/>
            </a:pPr>
            <a:r>
              <a:rPr lang="en-US" sz="1581" dirty="0">
                <a:solidFill>
                  <a:srgbClr val="383838"/>
                </a:solidFill>
                <a:latin typeface="DM Sans" pitchFamily="34" charset="0"/>
                <a:ea typeface="DM Sans" pitchFamily="34" charset="-122"/>
                <a:cs typeface="DM Sans" pitchFamily="34" charset="-120"/>
              </a:rPr>
              <a:t>El archivo de Twitter en la Biblioteca del Congreso de EE.UU. alcanza 170 billones de mensajes, reflejando normas culturales y tendencias.</a:t>
            </a:r>
            <a:endParaRPr lang="en-US" sz="1581" dirty="0"/>
          </a:p>
        </p:txBody>
      </p:sp>
      <p:sp>
        <p:nvSpPr>
          <p:cNvPr id="12" name="Shape 9"/>
          <p:cNvSpPr/>
          <p:nvPr/>
        </p:nvSpPr>
        <p:spPr>
          <a:xfrm>
            <a:off x="6693218" y="4288274"/>
            <a:ext cx="702707" cy="22860"/>
          </a:xfrm>
          <a:prstGeom prst="roundRect">
            <a:avLst>
              <a:gd name="adj" fmla="val 131747"/>
            </a:avLst>
          </a:prstGeom>
          <a:solidFill>
            <a:srgbClr val="D8D4D4"/>
          </a:solidFill>
          <a:ln/>
        </p:spPr>
      </p:sp>
      <p:sp>
        <p:nvSpPr>
          <p:cNvPr id="13" name="Shape 10"/>
          <p:cNvSpPr/>
          <p:nvPr/>
        </p:nvSpPr>
        <p:spPr>
          <a:xfrm>
            <a:off x="6264354" y="4073843"/>
            <a:ext cx="451723" cy="451723"/>
          </a:xfrm>
          <a:prstGeom prst="roundRect">
            <a:avLst>
              <a:gd name="adj" fmla="val 6667"/>
            </a:avLst>
          </a:prstGeom>
          <a:solidFill>
            <a:srgbClr val="F2EEEE"/>
          </a:solidFill>
          <a:ln/>
        </p:spPr>
      </p:sp>
      <p:sp>
        <p:nvSpPr>
          <p:cNvPr id="14" name="Text 11"/>
          <p:cNvSpPr/>
          <p:nvPr/>
        </p:nvSpPr>
        <p:spPr>
          <a:xfrm>
            <a:off x="6405920" y="4141589"/>
            <a:ext cx="168593" cy="316230"/>
          </a:xfrm>
          <a:prstGeom prst="rect">
            <a:avLst/>
          </a:prstGeom>
          <a:noFill/>
          <a:ln/>
        </p:spPr>
        <p:txBody>
          <a:bodyPr wrap="none" rtlCol="0" anchor="t"/>
          <a:lstStyle/>
          <a:p>
            <a:pPr marL="0" indent="0" algn="ctr">
              <a:lnSpc>
                <a:spcPts val="2490"/>
              </a:lnSpc>
              <a:buNone/>
            </a:pPr>
            <a:r>
              <a:rPr lang="en-US" sz="2490" dirty="0">
                <a:solidFill>
                  <a:srgbClr val="383838"/>
                </a:solidFill>
                <a:latin typeface="PT Serif" pitchFamily="34" charset="0"/>
                <a:ea typeface="PT Serif" pitchFamily="34" charset="-122"/>
                <a:cs typeface="PT Serif" pitchFamily="34" charset="-120"/>
              </a:rPr>
              <a:t>2</a:t>
            </a:r>
            <a:endParaRPr lang="en-US" sz="2490" dirty="0"/>
          </a:p>
        </p:txBody>
      </p:sp>
      <p:sp>
        <p:nvSpPr>
          <p:cNvPr id="15" name="Text 12"/>
          <p:cNvSpPr/>
          <p:nvPr/>
        </p:nvSpPr>
        <p:spPr>
          <a:xfrm>
            <a:off x="7594402" y="4048720"/>
            <a:ext cx="2635210" cy="329327"/>
          </a:xfrm>
          <a:prstGeom prst="rect">
            <a:avLst/>
          </a:prstGeom>
          <a:noFill/>
          <a:ln/>
        </p:spPr>
        <p:txBody>
          <a:bodyPr wrap="none" rtlCol="0" anchor="t"/>
          <a:lstStyle/>
          <a:p>
            <a:pPr marL="0" indent="0" algn="l">
              <a:lnSpc>
                <a:spcPts val="2594"/>
              </a:lnSpc>
              <a:buNone/>
            </a:pPr>
            <a:r>
              <a:rPr lang="en-US" sz="2075" dirty="0">
                <a:solidFill>
                  <a:srgbClr val="383838"/>
                </a:solidFill>
                <a:latin typeface="PT Serif" pitchFamily="34" charset="0"/>
                <a:ea typeface="PT Serif" pitchFamily="34" charset="-122"/>
                <a:cs typeface="PT Serif" pitchFamily="34" charset="-120"/>
              </a:rPr>
              <a:t>2014</a:t>
            </a:r>
            <a:endParaRPr lang="en-US" sz="2075" dirty="0"/>
          </a:p>
        </p:txBody>
      </p:sp>
      <p:sp>
        <p:nvSpPr>
          <p:cNvPr id="16" name="Text 13"/>
          <p:cNvSpPr/>
          <p:nvPr/>
        </p:nvSpPr>
        <p:spPr>
          <a:xfrm>
            <a:off x="7594402" y="4498419"/>
            <a:ext cx="6333292" cy="642223"/>
          </a:xfrm>
          <a:prstGeom prst="rect">
            <a:avLst/>
          </a:prstGeom>
          <a:noFill/>
          <a:ln/>
        </p:spPr>
        <p:txBody>
          <a:bodyPr wrap="square" rtlCol="0" anchor="t"/>
          <a:lstStyle/>
          <a:p>
            <a:pPr marL="0" indent="0" algn="l">
              <a:lnSpc>
                <a:spcPts val="2530"/>
              </a:lnSpc>
              <a:buNone/>
            </a:pPr>
            <a:r>
              <a:rPr lang="en-US" sz="1581" dirty="0">
                <a:solidFill>
                  <a:srgbClr val="383838"/>
                </a:solidFill>
                <a:latin typeface="DM Sans" pitchFamily="34" charset="0"/>
                <a:ea typeface="DM Sans" pitchFamily="34" charset="-122"/>
                <a:cs typeface="DM Sans" pitchFamily="34" charset="-120"/>
              </a:rPr>
              <a:t>Los móviles superan a los ordenadores en accesos a internet, generando más datos y mejorando la conectividad.</a:t>
            </a:r>
            <a:endParaRPr lang="en-US" sz="1581" dirty="0"/>
          </a:p>
        </p:txBody>
      </p:sp>
      <p:sp>
        <p:nvSpPr>
          <p:cNvPr id="17" name="Shape 14"/>
          <p:cNvSpPr/>
          <p:nvPr/>
        </p:nvSpPr>
        <p:spPr>
          <a:xfrm>
            <a:off x="6693218" y="5982414"/>
            <a:ext cx="702707" cy="22860"/>
          </a:xfrm>
          <a:prstGeom prst="roundRect">
            <a:avLst>
              <a:gd name="adj" fmla="val 131747"/>
            </a:avLst>
          </a:prstGeom>
          <a:solidFill>
            <a:srgbClr val="D8D4D4"/>
          </a:solidFill>
          <a:ln/>
        </p:spPr>
      </p:sp>
      <p:sp>
        <p:nvSpPr>
          <p:cNvPr id="18" name="Shape 15"/>
          <p:cNvSpPr/>
          <p:nvPr/>
        </p:nvSpPr>
        <p:spPr>
          <a:xfrm>
            <a:off x="6264354" y="5767983"/>
            <a:ext cx="451723" cy="451723"/>
          </a:xfrm>
          <a:prstGeom prst="roundRect">
            <a:avLst>
              <a:gd name="adj" fmla="val 6667"/>
            </a:avLst>
          </a:prstGeom>
          <a:solidFill>
            <a:srgbClr val="F2EEEE"/>
          </a:solidFill>
          <a:ln/>
        </p:spPr>
      </p:sp>
      <p:sp>
        <p:nvSpPr>
          <p:cNvPr id="19" name="Text 16"/>
          <p:cNvSpPr/>
          <p:nvPr/>
        </p:nvSpPr>
        <p:spPr>
          <a:xfrm>
            <a:off x="6405920" y="5835729"/>
            <a:ext cx="168593" cy="316230"/>
          </a:xfrm>
          <a:prstGeom prst="rect">
            <a:avLst/>
          </a:prstGeom>
          <a:noFill/>
          <a:ln/>
        </p:spPr>
        <p:txBody>
          <a:bodyPr wrap="none" rtlCol="0" anchor="t"/>
          <a:lstStyle/>
          <a:p>
            <a:pPr marL="0" indent="0" algn="ctr">
              <a:lnSpc>
                <a:spcPts val="2490"/>
              </a:lnSpc>
              <a:buNone/>
            </a:pPr>
            <a:r>
              <a:rPr lang="en-US" sz="2490" dirty="0">
                <a:solidFill>
                  <a:srgbClr val="383838"/>
                </a:solidFill>
                <a:latin typeface="PT Serif" pitchFamily="34" charset="0"/>
                <a:ea typeface="PT Serif" pitchFamily="34" charset="-122"/>
                <a:cs typeface="PT Serif" pitchFamily="34" charset="-120"/>
              </a:rPr>
              <a:t>3</a:t>
            </a:r>
            <a:endParaRPr lang="en-US" sz="2490" dirty="0"/>
          </a:p>
        </p:txBody>
      </p:sp>
      <p:sp>
        <p:nvSpPr>
          <p:cNvPr id="20" name="Text 17"/>
          <p:cNvSpPr/>
          <p:nvPr/>
        </p:nvSpPr>
        <p:spPr>
          <a:xfrm>
            <a:off x="7594402" y="5742861"/>
            <a:ext cx="2635210" cy="329327"/>
          </a:xfrm>
          <a:prstGeom prst="rect">
            <a:avLst/>
          </a:prstGeom>
          <a:noFill/>
          <a:ln/>
        </p:spPr>
        <p:txBody>
          <a:bodyPr wrap="none" rtlCol="0" anchor="t"/>
          <a:lstStyle/>
          <a:p>
            <a:pPr marL="0" indent="0" algn="l">
              <a:lnSpc>
                <a:spcPts val="2594"/>
              </a:lnSpc>
              <a:buNone/>
            </a:pPr>
            <a:r>
              <a:rPr lang="en-US" sz="2075" dirty="0">
                <a:solidFill>
                  <a:srgbClr val="383838"/>
                </a:solidFill>
                <a:latin typeface="PT Serif" pitchFamily="34" charset="0"/>
                <a:ea typeface="PT Serif" pitchFamily="34" charset="-122"/>
                <a:cs typeface="PT Serif" pitchFamily="34" charset="-120"/>
              </a:rPr>
              <a:t>2017</a:t>
            </a:r>
            <a:endParaRPr lang="en-US" sz="2075" dirty="0"/>
          </a:p>
        </p:txBody>
      </p:sp>
      <p:sp>
        <p:nvSpPr>
          <p:cNvPr id="21" name="Text 18"/>
          <p:cNvSpPr/>
          <p:nvPr/>
        </p:nvSpPr>
        <p:spPr>
          <a:xfrm>
            <a:off x="7594402" y="6192560"/>
            <a:ext cx="6333292" cy="642223"/>
          </a:xfrm>
          <a:prstGeom prst="rect">
            <a:avLst/>
          </a:prstGeom>
          <a:noFill/>
          <a:ln/>
        </p:spPr>
        <p:txBody>
          <a:bodyPr wrap="square" rtlCol="0" anchor="t"/>
          <a:lstStyle/>
          <a:p>
            <a:pPr marL="0" indent="0" algn="l">
              <a:lnSpc>
                <a:spcPts val="2530"/>
              </a:lnSpc>
              <a:buNone/>
            </a:pPr>
            <a:r>
              <a:rPr lang="en-US" sz="1581" dirty="0">
                <a:solidFill>
                  <a:srgbClr val="383838"/>
                </a:solidFill>
                <a:latin typeface="DM Sans" pitchFamily="34" charset="0"/>
                <a:ea typeface="DM Sans" pitchFamily="34" charset="-122"/>
                <a:cs typeface="DM Sans" pitchFamily="34" charset="-120"/>
              </a:rPr>
              <a:t>Los datos se vuelven omnipresentes, con personas controlando sus hábitos y gastos a través de aplicaciones móviles.</a:t>
            </a:r>
            <a:endParaRPr lang="en-US" sz="1581"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AR"/>
          </a:p>
        </p:txBody>
      </p:sp>
      <p:sp>
        <p:nvSpPr>
          <p:cNvPr id="3" name="Shape 1"/>
          <p:cNvSpPr/>
          <p:nvPr/>
        </p:nvSpPr>
        <p:spPr>
          <a:xfrm>
            <a:off x="0" y="0"/>
            <a:ext cx="14630400" cy="8229600"/>
          </a:xfrm>
          <a:prstGeom prst="rect">
            <a:avLst/>
          </a:prstGeom>
          <a:solidFill>
            <a:srgbClr val="FBFCFE"/>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965716"/>
            <a:ext cx="6405205" cy="771525"/>
          </a:xfrm>
          <a:prstGeom prst="rect">
            <a:avLst/>
          </a:prstGeom>
          <a:noFill/>
          <a:ln/>
        </p:spPr>
        <p:txBody>
          <a:bodyPr wrap="none" rtlCol="0" anchor="t"/>
          <a:lstStyle/>
          <a:p>
            <a:pPr marL="0" indent="0">
              <a:lnSpc>
                <a:spcPts val="6075"/>
              </a:lnSpc>
              <a:buNone/>
            </a:pPr>
            <a:r>
              <a:rPr lang="en-US" sz="4860" dirty="0">
                <a:solidFill>
                  <a:srgbClr val="3257B8"/>
                </a:solidFill>
                <a:latin typeface="Roboto Slab" pitchFamily="34" charset="0"/>
                <a:ea typeface="Roboto Slab" pitchFamily="34" charset="-122"/>
                <a:cs typeface="Roboto Slab" pitchFamily="34" charset="-120"/>
              </a:rPr>
              <a:t>Definición de Big Data</a:t>
            </a:r>
            <a:endParaRPr lang="en-US" sz="4860" dirty="0"/>
          </a:p>
        </p:txBody>
      </p:sp>
      <p:sp>
        <p:nvSpPr>
          <p:cNvPr id="6" name="Shape 3"/>
          <p:cNvSpPr/>
          <p:nvPr/>
        </p:nvSpPr>
        <p:spPr>
          <a:xfrm>
            <a:off x="864037" y="2107525"/>
            <a:ext cx="7415927" cy="1422559"/>
          </a:xfrm>
          <a:prstGeom prst="roundRect">
            <a:avLst>
              <a:gd name="adj" fmla="val 2603"/>
            </a:avLst>
          </a:prstGeom>
          <a:solidFill>
            <a:srgbClr val="E9ECF2"/>
          </a:solidFill>
          <a:ln/>
        </p:spPr>
        <p:txBody>
          <a:bodyPr/>
          <a:lstStyle/>
          <a:p>
            <a:endParaRPr lang="es-AR"/>
          </a:p>
        </p:txBody>
      </p:sp>
      <p:sp>
        <p:nvSpPr>
          <p:cNvPr id="7" name="Text 4"/>
          <p:cNvSpPr/>
          <p:nvPr/>
        </p:nvSpPr>
        <p:spPr>
          <a:xfrm>
            <a:off x="1110853" y="2354342"/>
            <a:ext cx="3086100" cy="385763"/>
          </a:xfrm>
          <a:prstGeom prst="rect">
            <a:avLst/>
          </a:prstGeom>
          <a:noFill/>
          <a:ln/>
        </p:spPr>
        <p:txBody>
          <a:bodyPr wrap="none" rtlCol="0" anchor="t"/>
          <a:lstStyle/>
          <a:p>
            <a:pPr marL="0" indent="0">
              <a:lnSpc>
                <a:spcPts val="3038"/>
              </a:lnSpc>
              <a:buNone/>
            </a:pPr>
            <a:r>
              <a:rPr lang="en-US" sz="2430" dirty="0">
                <a:solidFill>
                  <a:srgbClr val="15213F"/>
                </a:solidFill>
                <a:latin typeface="Roboto Slab" pitchFamily="34" charset="0"/>
                <a:ea typeface="Roboto Slab" pitchFamily="34" charset="-122"/>
                <a:cs typeface="Roboto Slab" pitchFamily="34" charset="-120"/>
              </a:rPr>
              <a:t>Definición</a:t>
            </a:r>
            <a:endParaRPr lang="en-US" sz="2430" dirty="0"/>
          </a:p>
        </p:txBody>
      </p:sp>
      <p:sp>
        <p:nvSpPr>
          <p:cNvPr id="8" name="Text 5"/>
          <p:cNvSpPr/>
          <p:nvPr/>
        </p:nvSpPr>
        <p:spPr>
          <a:xfrm>
            <a:off x="1110853" y="2888218"/>
            <a:ext cx="6922294" cy="395049"/>
          </a:xfrm>
          <a:prstGeom prst="rect">
            <a:avLst/>
          </a:prstGeom>
          <a:noFill/>
          <a:ln/>
        </p:spPr>
        <p:txBody>
          <a:bodyPr wrap="non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Gran volumen de datos estructurados y no estructurados.</a:t>
            </a:r>
            <a:endParaRPr lang="en-US" sz="1944" dirty="0"/>
          </a:p>
        </p:txBody>
      </p:sp>
      <p:sp>
        <p:nvSpPr>
          <p:cNvPr id="9" name="Shape 6"/>
          <p:cNvSpPr/>
          <p:nvPr/>
        </p:nvSpPr>
        <p:spPr>
          <a:xfrm>
            <a:off x="864037" y="3776901"/>
            <a:ext cx="7415927" cy="1422559"/>
          </a:xfrm>
          <a:prstGeom prst="roundRect">
            <a:avLst>
              <a:gd name="adj" fmla="val 2603"/>
            </a:avLst>
          </a:prstGeom>
          <a:solidFill>
            <a:srgbClr val="E9ECF2"/>
          </a:solidFill>
          <a:ln/>
        </p:spPr>
        <p:txBody>
          <a:bodyPr/>
          <a:lstStyle/>
          <a:p>
            <a:endParaRPr lang="es-AR"/>
          </a:p>
        </p:txBody>
      </p:sp>
      <p:sp>
        <p:nvSpPr>
          <p:cNvPr id="10" name="Text 7"/>
          <p:cNvSpPr/>
          <p:nvPr/>
        </p:nvSpPr>
        <p:spPr>
          <a:xfrm>
            <a:off x="1110853" y="4023717"/>
            <a:ext cx="3086100" cy="385763"/>
          </a:xfrm>
          <a:prstGeom prst="rect">
            <a:avLst/>
          </a:prstGeom>
          <a:noFill/>
          <a:ln/>
        </p:spPr>
        <p:txBody>
          <a:bodyPr wrap="none" rtlCol="0" anchor="t"/>
          <a:lstStyle/>
          <a:p>
            <a:pPr marL="0" indent="0">
              <a:lnSpc>
                <a:spcPts val="3038"/>
              </a:lnSpc>
              <a:buNone/>
            </a:pPr>
            <a:r>
              <a:rPr lang="en-US" sz="2430" dirty="0">
                <a:solidFill>
                  <a:srgbClr val="15213F"/>
                </a:solidFill>
                <a:latin typeface="Roboto Slab" pitchFamily="34" charset="0"/>
                <a:ea typeface="Roboto Slab" pitchFamily="34" charset="-122"/>
                <a:cs typeface="Roboto Slab" pitchFamily="34" charset="-120"/>
              </a:rPr>
              <a:t>Dificultades</a:t>
            </a:r>
            <a:endParaRPr lang="en-US" sz="2430" dirty="0"/>
          </a:p>
        </p:txBody>
      </p:sp>
      <p:sp>
        <p:nvSpPr>
          <p:cNvPr id="11" name="Text 8"/>
          <p:cNvSpPr/>
          <p:nvPr/>
        </p:nvSpPr>
        <p:spPr>
          <a:xfrm>
            <a:off x="1110853" y="4557593"/>
            <a:ext cx="6922294" cy="395049"/>
          </a:xfrm>
          <a:prstGeom prst="rect">
            <a:avLst/>
          </a:prstGeom>
          <a:noFill/>
          <a:ln/>
        </p:spPr>
        <p:txBody>
          <a:bodyPr wrap="non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Captura, procesamiento y análisis en tiempo razonable.</a:t>
            </a:r>
            <a:endParaRPr lang="en-US" sz="1944" dirty="0"/>
          </a:p>
        </p:txBody>
      </p:sp>
      <p:sp>
        <p:nvSpPr>
          <p:cNvPr id="12" name="Shape 9"/>
          <p:cNvSpPr/>
          <p:nvPr/>
        </p:nvSpPr>
        <p:spPr>
          <a:xfrm>
            <a:off x="864037" y="5446276"/>
            <a:ext cx="7415927" cy="1817608"/>
          </a:xfrm>
          <a:prstGeom prst="roundRect">
            <a:avLst>
              <a:gd name="adj" fmla="val 2037"/>
            </a:avLst>
          </a:prstGeom>
          <a:solidFill>
            <a:srgbClr val="E9ECF2"/>
          </a:solidFill>
          <a:ln/>
        </p:spPr>
        <p:txBody>
          <a:bodyPr/>
          <a:lstStyle/>
          <a:p>
            <a:endParaRPr lang="es-AR"/>
          </a:p>
        </p:txBody>
      </p:sp>
      <p:sp>
        <p:nvSpPr>
          <p:cNvPr id="13" name="Text 10"/>
          <p:cNvSpPr/>
          <p:nvPr/>
        </p:nvSpPr>
        <p:spPr>
          <a:xfrm>
            <a:off x="1110853" y="5693093"/>
            <a:ext cx="3086100" cy="385763"/>
          </a:xfrm>
          <a:prstGeom prst="rect">
            <a:avLst/>
          </a:prstGeom>
          <a:noFill/>
          <a:ln/>
        </p:spPr>
        <p:txBody>
          <a:bodyPr wrap="none" rtlCol="0" anchor="t"/>
          <a:lstStyle/>
          <a:p>
            <a:pPr marL="0" indent="0">
              <a:lnSpc>
                <a:spcPts val="3038"/>
              </a:lnSpc>
              <a:buNone/>
            </a:pPr>
            <a:r>
              <a:rPr lang="en-US" sz="2430" dirty="0">
                <a:solidFill>
                  <a:srgbClr val="15213F"/>
                </a:solidFill>
                <a:latin typeface="Roboto Slab" pitchFamily="34" charset="0"/>
                <a:ea typeface="Roboto Slab" pitchFamily="34" charset="-122"/>
                <a:cs typeface="Roboto Slab" pitchFamily="34" charset="-120"/>
              </a:rPr>
              <a:t>7 Vs del Big Data</a:t>
            </a:r>
            <a:endParaRPr lang="en-US" sz="2430" dirty="0"/>
          </a:p>
        </p:txBody>
      </p:sp>
      <p:sp>
        <p:nvSpPr>
          <p:cNvPr id="14" name="Text 11"/>
          <p:cNvSpPr/>
          <p:nvPr/>
        </p:nvSpPr>
        <p:spPr>
          <a:xfrm>
            <a:off x="1110853" y="6226969"/>
            <a:ext cx="6922294" cy="790099"/>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Volumen, Velocidad, Variedad, Veracidad, Viabilidad, Visualización, Valor.</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2976</Words>
  <Application>Microsoft Office PowerPoint</Application>
  <PresentationFormat>Personalizado</PresentationFormat>
  <Paragraphs>292</Paragraphs>
  <Slides>31</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DM Sans</vt:lpstr>
      <vt:lpstr>PT Serif</vt:lpstr>
      <vt:lpstr>Roboto</vt:lpstr>
      <vt:lpstr>Roboto Slab</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Silvia Manzur</cp:lastModifiedBy>
  <cp:revision>6</cp:revision>
  <dcterms:created xsi:type="dcterms:W3CDTF">2024-08-06T23:38:11Z</dcterms:created>
  <dcterms:modified xsi:type="dcterms:W3CDTF">2024-08-07T21:30:25Z</dcterms:modified>
</cp:coreProperties>
</file>